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04"/>
  </p:notesMasterIdLst>
  <p:handoutMasterIdLst>
    <p:handoutMasterId r:id="rId105"/>
  </p:handoutMasterIdLst>
  <p:sldIdLst>
    <p:sldId id="256" r:id="rId3"/>
    <p:sldId id="664" r:id="rId4"/>
    <p:sldId id="558" r:id="rId5"/>
    <p:sldId id="615" r:id="rId6"/>
    <p:sldId id="559" r:id="rId7"/>
    <p:sldId id="560" r:id="rId8"/>
    <p:sldId id="561" r:id="rId9"/>
    <p:sldId id="562" r:id="rId10"/>
    <p:sldId id="564" r:id="rId11"/>
    <p:sldId id="539" r:id="rId12"/>
    <p:sldId id="541" r:id="rId13"/>
    <p:sldId id="616" r:id="rId14"/>
    <p:sldId id="569" r:id="rId15"/>
    <p:sldId id="568" r:id="rId16"/>
    <p:sldId id="571" r:id="rId17"/>
    <p:sldId id="570" r:id="rId18"/>
    <p:sldId id="572" r:id="rId19"/>
    <p:sldId id="573" r:id="rId20"/>
    <p:sldId id="574" r:id="rId21"/>
    <p:sldId id="648" r:id="rId22"/>
    <p:sldId id="575" r:id="rId23"/>
    <p:sldId id="578" r:id="rId24"/>
    <p:sldId id="576" r:id="rId25"/>
    <p:sldId id="580" r:id="rId26"/>
    <p:sldId id="581" r:id="rId27"/>
    <p:sldId id="617" r:id="rId28"/>
    <p:sldId id="579" r:id="rId29"/>
    <p:sldId id="618" r:id="rId30"/>
    <p:sldId id="620" r:id="rId31"/>
    <p:sldId id="596" r:id="rId32"/>
    <p:sldId id="594" r:id="rId33"/>
    <p:sldId id="595" r:id="rId34"/>
    <p:sldId id="631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658" r:id="rId44"/>
    <p:sldId id="665" r:id="rId45"/>
    <p:sldId id="659" r:id="rId46"/>
    <p:sldId id="668" r:id="rId47"/>
    <p:sldId id="667" r:id="rId48"/>
    <p:sldId id="660" r:id="rId49"/>
    <p:sldId id="661" r:id="rId50"/>
    <p:sldId id="662" r:id="rId51"/>
    <p:sldId id="605" r:id="rId52"/>
    <p:sldId id="632" r:id="rId53"/>
    <p:sldId id="633" r:id="rId54"/>
    <p:sldId id="608" r:id="rId55"/>
    <p:sldId id="614" r:id="rId56"/>
    <p:sldId id="606" r:id="rId57"/>
    <p:sldId id="669" r:id="rId58"/>
    <p:sldId id="670" r:id="rId59"/>
    <p:sldId id="607" r:id="rId60"/>
    <p:sldId id="663" r:id="rId61"/>
    <p:sldId id="649" r:id="rId62"/>
    <p:sldId id="535" r:id="rId63"/>
    <p:sldId id="636" r:id="rId64"/>
    <p:sldId id="647" r:id="rId65"/>
    <p:sldId id="509" r:id="rId66"/>
    <p:sldId id="619" r:id="rId67"/>
    <p:sldId id="582" r:id="rId68"/>
    <p:sldId id="583" r:id="rId69"/>
    <p:sldId id="621" r:id="rId70"/>
    <p:sldId id="585" r:id="rId71"/>
    <p:sldId id="622" r:id="rId72"/>
    <p:sldId id="584" r:id="rId73"/>
    <p:sldId id="624" r:id="rId74"/>
    <p:sldId id="623" r:id="rId75"/>
    <p:sldId id="586" r:id="rId76"/>
    <p:sldId id="587" r:id="rId77"/>
    <p:sldId id="588" r:id="rId78"/>
    <p:sldId id="589" r:id="rId79"/>
    <p:sldId id="625" r:id="rId80"/>
    <p:sldId id="590" r:id="rId81"/>
    <p:sldId id="591" r:id="rId82"/>
    <p:sldId id="634" r:id="rId83"/>
    <p:sldId id="635" r:id="rId84"/>
    <p:sldId id="515" r:id="rId85"/>
    <p:sldId id="639" r:id="rId86"/>
    <p:sldId id="637" r:id="rId87"/>
    <p:sldId id="638" r:id="rId88"/>
    <p:sldId id="602" r:id="rId89"/>
    <p:sldId id="626" r:id="rId90"/>
    <p:sldId id="603" r:id="rId91"/>
    <p:sldId id="604" r:id="rId92"/>
    <p:sldId id="597" r:id="rId93"/>
    <p:sldId id="599" r:id="rId94"/>
    <p:sldId id="628" r:id="rId95"/>
    <p:sldId id="629" r:id="rId96"/>
    <p:sldId id="598" r:id="rId97"/>
    <p:sldId id="630" r:id="rId98"/>
    <p:sldId id="640" r:id="rId99"/>
    <p:sldId id="645" r:id="rId100"/>
    <p:sldId id="646" r:id="rId101"/>
    <p:sldId id="643" r:id="rId102"/>
    <p:sldId id="534" r:id="rId103"/>
  </p:sldIdLst>
  <p:sldSz cx="9144000" cy="6858000" type="screen4x3"/>
  <p:notesSz cx="9874250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D20BBA8-D8CE-4896-8D3B-CFF94C5920CA}">
          <p14:sldIdLst>
            <p14:sldId id="256"/>
            <p14:sldId id="664"/>
            <p14:sldId id="558"/>
            <p14:sldId id="615"/>
            <p14:sldId id="559"/>
            <p14:sldId id="560"/>
            <p14:sldId id="561"/>
            <p14:sldId id="562"/>
            <p14:sldId id="564"/>
            <p14:sldId id="539"/>
            <p14:sldId id="541"/>
            <p14:sldId id="616"/>
            <p14:sldId id="569"/>
            <p14:sldId id="568"/>
            <p14:sldId id="571"/>
            <p14:sldId id="570"/>
            <p14:sldId id="572"/>
            <p14:sldId id="573"/>
            <p14:sldId id="574"/>
            <p14:sldId id="648"/>
            <p14:sldId id="575"/>
            <p14:sldId id="578"/>
            <p14:sldId id="576"/>
            <p14:sldId id="580"/>
            <p14:sldId id="581"/>
            <p14:sldId id="617"/>
            <p14:sldId id="579"/>
            <p14:sldId id="618"/>
            <p14:sldId id="620"/>
            <p14:sldId id="596"/>
            <p14:sldId id="594"/>
            <p14:sldId id="595"/>
            <p14:sldId id="631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65"/>
            <p14:sldId id="659"/>
            <p14:sldId id="668"/>
            <p14:sldId id="667"/>
            <p14:sldId id="660"/>
            <p14:sldId id="661"/>
            <p14:sldId id="662"/>
            <p14:sldId id="605"/>
            <p14:sldId id="632"/>
            <p14:sldId id="633"/>
            <p14:sldId id="608"/>
            <p14:sldId id="614"/>
            <p14:sldId id="606"/>
            <p14:sldId id="669"/>
            <p14:sldId id="670"/>
            <p14:sldId id="607"/>
            <p14:sldId id="663"/>
            <p14:sldId id="649"/>
            <p14:sldId id="535"/>
            <p14:sldId id="636"/>
            <p14:sldId id="647"/>
            <p14:sldId id="509"/>
            <p14:sldId id="619"/>
            <p14:sldId id="582"/>
            <p14:sldId id="583"/>
            <p14:sldId id="621"/>
            <p14:sldId id="585"/>
            <p14:sldId id="622"/>
            <p14:sldId id="584"/>
            <p14:sldId id="624"/>
            <p14:sldId id="623"/>
            <p14:sldId id="586"/>
            <p14:sldId id="587"/>
            <p14:sldId id="588"/>
            <p14:sldId id="589"/>
            <p14:sldId id="625"/>
            <p14:sldId id="590"/>
            <p14:sldId id="591"/>
            <p14:sldId id="634"/>
            <p14:sldId id="635"/>
            <p14:sldId id="515"/>
            <p14:sldId id="639"/>
            <p14:sldId id="637"/>
            <p14:sldId id="638"/>
            <p14:sldId id="602"/>
            <p14:sldId id="626"/>
            <p14:sldId id="603"/>
            <p14:sldId id="604"/>
            <p14:sldId id="597"/>
            <p14:sldId id="599"/>
            <p14:sldId id="628"/>
            <p14:sldId id="629"/>
            <p14:sldId id="598"/>
            <p14:sldId id="630"/>
            <p14:sldId id="640"/>
            <p14:sldId id="645"/>
            <p14:sldId id="646"/>
            <p14:sldId id="643"/>
            <p14:sldId id="53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C"/>
    <a:srgbClr val="FFFFFF"/>
    <a:srgbClr val="4F81BD"/>
    <a:srgbClr val="E1ECF3"/>
    <a:srgbClr val="EEE2FA"/>
    <a:srgbClr val="AC65FB"/>
    <a:srgbClr val="A565FB"/>
    <a:srgbClr val="A25FFB"/>
    <a:srgbClr val="A361FB"/>
    <a:srgbClr val="9F6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6" autoAdjust="0"/>
    <p:restoredTop sz="89837" autoAdjust="0"/>
  </p:normalViewPr>
  <p:slideViewPr>
    <p:cSldViewPr>
      <p:cViewPr varScale="1">
        <p:scale>
          <a:sx n="81" d="100"/>
          <a:sy n="81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114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%5b&#25512;&#24291;%5d20140329TEDXTaipei&#19990;&#30028;&#25945;&#23460;\google%20purno&#32113;&#3533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5512;&#24291;%5d20140329TEDXTaipei&#19990;&#30028;&#25945;&#23460;\google%20purno&#32113;&#35336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e\AppData\Local\Microsoft\Windows\Temporary%20Internet%20Files\Content.Outlook\YC8K58K5\&#24433;&#38899;&#35506;&#31243;&#35264;&#30475;(&#21547;&#19979;&#36617;)&#27425;&#25976;&#32113;&#35336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5512;&#24291;%5d20140329TEDXTaipei&#19990;&#30028;&#25945;&#23460;\google%20purno&#32113;&#3533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%5b&#25512;&#24291;%5d20140329TEDXTaipei&#19990;&#30028;&#25945;&#23460;\google%20purno&#32113;&#3533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'2004'!$A$3</c:f>
              <c:strCache>
                <c:ptCount val="1"/>
                <c:pt idx="0">
                  <c:v>單位：千筆資料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CC6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'2004'!$B$2:$G$2</c:f>
              <c:strCache>
                <c:ptCount val="6"/>
                <c:pt idx="0">
                  <c:v>porno</c:v>
                </c:pt>
                <c:pt idx="1">
                  <c:v>數學(中文)</c:v>
                </c:pt>
                <c:pt idx="2">
                  <c:v>物理(中文)</c:v>
                </c:pt>
                <c:pt idx="3">
                  <c:v>生物(中文)</c:v>
                </c:pt>
                <c:pt idx="4">
                  <c:v>化學(中文)</c:v>
                </c:pt>
                <c:pt idx="5">
                  <c:v>半導體(中文)</c:v>
                </c:pt>
              </c:strCache>
            </c:strRef>
          </c:cat>
          <c:val>
            <c:numRef>
              <c:f>'2004'!$B$3:$G$3</c:f>
              <c:numCache>
                <c:formatCode>#,##0_ </c:formatCode>
                <c:ptCount val="6"/>
                <c:pt idx="0">
                  <c:v>59500</c:v>
                </c:pt>
                <c:pt idx="1">
                  <c:v>1020</c:v>
                </c:pt>
                <c:pt idx="2">
                  <c:v>1030</c:v>
                </c:pt>
                <c:pt idx="3">
                  <c:v>1540</c:v>
                </c:pt>
                <c:pt idx="4">
                  <c:v>1080</c:v>
                </c:pt>
                <c:pt idx="5">
                  <c:v>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97446912"/>
        <c:axId val="98771712"/>
        <c:axId val="0"/>
      </c:bar3DChart>
      <c:catAx>
        <c:axId val="97446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771712"/>
        <c:crosses val="autoZero"/>
        <c:auto val="1"/>
        <c:lblAlgn val="ctr"/>
        <c:lblOffset val="100"/>
        <c:noMultiLvlLbl val="0"/>
      </c:catAx>
      <c:valAx>
        <c:axId val="98771712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+mn-lt"/>
              </a:defRPr>
            </a:pPr>
            <a:endParaRPr lang="zh-TW"/>
          </a:p>
        </c:txPr>
        <c:crossAx val="974469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'2004'!$A$3</c:f>
              <c:strCache>
                <c:ptCount val="1"/>
                <c:pt idx="0">
                  <c:v>單位：千筆資料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CC6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'2004'!$B$2:$G$2</c:f>
              <c:strCache>
                <c:ptCount val="6"/>
                <c:pt idx="0">
                  <c:v>porno</c:v>
                </c:pt>
                <c:pt idx="1">
                  <c:v>數學(中文)</c:v>
                </c:pt>
                <c:pt idx="2">
                  <c:v>物理(中文)</c:v>
                </c:pt>
                <c:pt idx="3">
                  <c:v>生物(中文)</c:v>
                </c:pt>
                <c:pt idx="4">
                  <c:v>化學(中文)</c:v>
                </c:pt>
                <c:pt idx="5">
                  <c:v>半導體(中文)</c:v>
                </c:pt>
              </c:strCache>
            </c:strRef>
          </c:cat>
          <c:val>
            <c:numRef>
              <c:f>'2004'!$B$3:$G$3</c:f>
              <c:numCache>
                <c:formatCode>#,##0_ </c:formatCode>
                <c:ptCount val="6"/>
                <c:pt idx="0">
                  <c:v>59500</c:v>
                </c:pt>
                <c:pt idx="1">
                  <c:v>1020</c:v>
                </c:pt>
                <c:pt idx="2">
                  <c:v>1030</c:v>
                </c:pt>
                <c:pt idx="3">
                  <c:v>1540</c:v>
                </c:pt>
                <c:pt idx="4">
                  <c:v>1080</c:v>
                </c:pt>
                <c:pt idx="5">
                  <c:v>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96167040"/>
        <c:axId val="96168576"/>
        <c:axId val="0"/>
      </c:bar3DChart>
      <c:catAx>
        <c:axId val="96167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6168576"/>
        <c:crosses val="autoZero"/>
        <c:auto val="1"/>
        <c:lblAlgn val="ctr"/>
        <c:lblOffset val="100"/>
        <c:noMultiLvlLbl val="0"/>
      </c:catAx>
      <c:valAx>
        <c:axId val="96168576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+mn-lt"/>
              </a:defRPr>
            </a:pPr>
            <a:endParaRPr lang="zh-TW"/>
          </a:p>
        </c:txPr>
        <c:crossAx val="96167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005A7C"/>
                </a:solidFill>
                <a:latin typeface="+mn-lt"/>
                <a:ea typeface="標楷體" pitchFamily="65" charset="-120"/>
              </a:defRPr>
            </a:pPr>
            <a:r>
              <a:rPr lang="en-US" altLang="zh-TW" sz="2400" dirty="0" smtClean="0">
                <a:solidFill>
                  <a:srgbClr val="005A7C"/>
                </a:solidFill>
                <a:latin typeface="+mn-lt"/>
              </a:rPr>
              <a:t>OCW</a:t>
            </a:r>
            <a:r>
              <a:rPr lang="en-US" altLang="zh-TW" sz="2400" baseline="0" dirty="0" smtClean="0">
                <a:solidFill>
                  <a:srgbClr val="005A7C"/>
                </a:solidFill>
                <a:latin typeface="+mn-lt"/>
              </a:rPr>
              <a:t> video viewings/downloads </a:t>
            </a:r>
            <a:endParaRPr lang="zh-TW" altLang="en-US" sz="2400" dirty="0">
              <a:solidFill>
                <a:srgbClr val="005A7C"/>
              </a:solidFill>
              <a:latin typeface="+mn-lt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'[影音課程觀看(含下載)次數統計.xlsx]總表格'!$B$1</c:f>
              <c:strCache>
                <c:ptCount val="1"/>
                <c:pt idx="0">
                  <c:v>影音課程觀看(含下載)次數</c:v>
                </c:pt>
              </c:strCache>
            </c:strRef>
          </c:tx>
          <c:invertIfNegative val="0"/>
          <c:cat>
            <c:strRef>
              <c:f>'[影音課程觀看(含下載)次數統計.xlsx]總表格'!$A$2:$A$6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2011/1~9月</c:v>
                </c:pt>
                <c:pt idx="4">
                  <c:v>總計</c:v>
                </c:pt>
              </c:strCache>
            </c:strRef>
          </c:cat>
          <c:val>
            <c:numRef>
              <c:f>'[影音課程觀看(含下載)次數統計.xlsx]總表格'!$B$2:$B$6</c:f>
              <c:numCache>
                <c:formatCode>#,##0_ </c:formatCode>
                <c:ptCount val="5"/>
                <c:pt idx="0">
                  <c:v>16669690</c:v>
                </c:pt>
                <c:pt idx="1">
                  <c:v>61486697</c:v>
                </c:pt>
                <c:pt idx="2">
                  <c:v>146560023</c:v>
                </c:pt>
                <c:pt idx="3">
                  <c:v>78920549</c:v>
                </c:pt>
                <c:pt idx="4">
                  <c:v>303636959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08192"/>
        <c:axId val="100809728"/>
      </c:barChart>
      <c:catAx>
        <c:axId val="10080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5A7C"/>
                </a:solidFill>
              </a:defRPr>
            </a:pPr>
            <a:endParaRPr lang="zh-TW"/>
          </a:p>
        </c:txPr>
        <c:crossAx val="100809728"/>
        <c:crosses val="autoZero"/>
        <c:auto val="1"/>
        <c:lblAlgn val="ctr"/>
        <c:lblOffset val="100"/>
        <c:noMultiLvlLbl val="0"/>
      </c:catAx>
      <c:valAx>
        <c:axId val="100809728"/>
        <c:scaling>
          <c:orientation val="minMax"/>
          <c:max val="350000000"/>
          <c:min val="0"/>
        </c:scaling>
        <c:delete val="0"/>
        <c:axPos val="l"/>
        <c:majorGridlines>
          <c:spPr>
            <a:effectLst/>
          </c:spPr>
        </c:majorGridlines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5A7C"/>
                </a:solidFill>
              </a:defRPr>
            </a:pPr>
            <a:endParaRPr lang="zh-TW"/>
          </a:p>
        </c:txPr>
        <c:crossAx val="100808192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89538667345746"/>
          <c:y val="6.8356663750364532E-2"/>
          <c:w val="0.78603185823960053"/>
          <c:h val="0.72247776319626711"/>
        </c:manualLayout>
      </c:layout>
      <c:lineChart>
        <c:grouping val="standard"/>
        <c:varyColors val="0"/>
        <c:ser>
          <c:idx val="1"/>
          <c:order val="0"/>
          <c:cat>
            <c:numRef>
              <c:f>工作表1!$A$1:$A$6</c:f>
              <c:numCache>
                <c:formatCode>mmm\-yy</c:formatCode>
                <c:ptCount val="6"/>
                <c:pt idx="0">
                  <c:v>40817</c:v>
                </c:pt>
                <c:pt idx="1">
                  <c:v>41334</c:v>
                </c:pt>
                <c:pt idx="2">
                  <c:v>41395</c:v>
                </c:pt>
                <c:pt idx="3">
                  <c:v>41487</c:v>
                </c:pt>
                <c:pt idx="4">
                  <c:v>41548</c:v>
                </c:pt>
                <c:pt idx="5">
                  <c:v>41699</c:v>
                </c:pt>
              </c:numCache>
            </c:numRef>
          </c:cat>
          <c:val>
            <c:numRef>
              <c:f>工作表1!$C$1:$C$6</c:f>
              <c:numCache>
                <c:formatCode>General</c:formatCode>
                <c:ptCount val="6"/>
                <c:pt idx="0">
                  <c:v>2</c:v>
                </c:pt>
                <c:pt idx="1">
                  <c:v>328</c:v>
                </c:pt>
                <c:pt idx="2">
                  <c:v>376</c:v>
                </c:pt>
                <c:pt idx="3">
                  <c:v>428</c:v>
                </c:pt>
                <c:pt idx="4">
                  <c:v>532</c:v>
                </c:pt>
                <c:pt idx="5">
                  <c:v>624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26880"/>
        <c:axId val="100428416"/>
      </c:lineChart>
      <c:dateAx>
        <c:axId val="100426880"/>
        <c:scaling>
          <c:orientation val="minMax"/>
          <c:max val="41913"/>
        </c:scaling>
        <c:delete val="0"/>
        <c:axPos val="b"/>
        <c:numFmt formatCode="mmm\-yy" sourceLinked="1"/>
        <c:majorTickMark val="out"/>
        <c:minorTickMark val="none"/>
        <c:tickLblPos val="nextTo"/>
        <c:crossAx val="100428416"/>
        <c:crosses val="autoZero"/>
        <c:auto val="1"/>
        <c:lblOffset val="100"/>
        <c:baseTimeUnit val="months"/>
      </c:dateAx>
      <c:valAx>
        <c:axId val="100428416"/>
        <c:scaling>
          <c:orientation val="minMax"/>
          <c:max val="900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crossAx val="10042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cat>
            <c:numRef>
              <c:f>工作表1!$A$1:$A$6</c:f>
              <c:numCache>
                <c:formatCode>mmm\-yy</c:formatCode>
                <c:ptCount val="6"/>
                <c:pt idx="0">
                  <c:v>40817</c:v>
                </c:pt>
                <c:pt idx="1">
                  <c:v>41334</c:v>
                </c:pt>
                <c:pt idx="2">
                  <c:v>41395</c:v>
                </c:pt>
                <c:pt idx="3">
                  <c:v>41487</c:v>
                </c:pt>
                <c:pt idx="4">
                  <c:v>41548</c:v>
                </c:pt>
                <c:pt idx="5">
                  <c:v>41699</c:v>
                </c:pt>
              </c:numCache>
            </c:numRef>
          </c:cat>
          <c:val>
            <c:numRef>
              <c:f>工作表1!$D$1:$D$6</c:f>
              <c:numCache>
                <c:formatCode>General</c:formatCode>
                <c:ptCount val="6"/>
                <c:pt idx="0" formatCode="#,##0">
                  <c:v>111000</c:v>
                </c:pt>
                <c:pt idx="1">
                  <c:v>2894000</c:v>
                </c:pt>
                <c:pt idx="2">
                  <c:v>3696000</c:v>
                </c:pt>
                <c:pt idx="3">
                  <c:v>4413000</c:v>
                </c:pt>
                <c:pt idx="4">
                  <c:v>5266000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39936"/>
        <c:axId val="100441472"/>
      </c:lineChart>
      <c:dateAx>
        <c:axId val="100439936"/>
        <c:scaling>
          <c:orientation val="minMax"/>
          <c:max val="41913"/>
        </c:scaling>
        <c:delete val="0"/>
        <c:axPos val="b"/>
        <c:numFmt formatCode="mmm\-yy" sourceLinked="1"/>
        <c:majorTickMark val="out"/>
        <c:minorTickMark val="none"/>
        <c:tickLblPos val="nextTo"/>
        <c:crossAx val="100441472"/>
        <c:crosses val="autoZero"/>
        <c:auto val="1"/>
        <c:lblOffset val="100"/>
        <c:baseTimeUnit val="months"/>
      </c:dateAx>
      <c:valAx>
        <c:axId val="100441472"/>
        <c:scaling>
          <c:orientation val="minMax"/>
          <c:max val="10000000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crossAx val="10043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4642700203675"/>
          <c:y val="6.8356663750364532E-2"/>
          <c:w val="0.76227270372913747"/>
          <c:h val="0.63644976669582964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工作表1!$B$10</c:f>
              <c:strCache>
                <c:ptCount val="1"/>
                <c:pt idx="0">
                  <c:v>Coursera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ln>
                <a:noFill/>
              </a:ln>
            </c:spPr>
          </c:marker>
          <c:cat>
            <c:numRef>
              <c:f>工作表1!$A$11:$A$16</c:f>
              <c:numCache>
                <c:formatCode>mmm\-yy</c:formatCode>
                <c:ptCount val="6"/>
                <c:pt idx="0">
                  <c:v>40817</c:v>
                </c:pt>
                <c:pt idx="1">
                  <c:v>41030</c:v>
                </c:pt>
                <c:pt idx="2">
                  <c:v>41395</c:v>
                </c:pt>
                <c:pt idx="3">
                  <c:v>41487</c:v>
                </c:pt>
                <c:pt idx="4">
                  <c:v>41548</c:v>
                </c:pt>
                <c:pt idx="5">
                  <c:v>41699</c:v>
                </c:pt>
              </c:numCache>
            </c:numRef>
          </c:cat>
          <c:val>
            <c:numRef>
              <c:f>工作表1!$B$11:$B$16</c:f>
              <c:numCache>
                <c:formatCode>General</c:formatCode>
                <c:ptCount val="6"/>
                <c:pt idx="0">
                  <c:v>1</c:v>
                </c:pt>
                <c:pt idx="3">
                  <c:v>74</c:v>
                </c:pt>
                <c:pt idx="4">
                  <c:v>107</c:v>
                </c:pt>
                <c:pt idx="5">
                  <c:v>108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工作表1!$C$10</c:f>
              <c:strCache>
                <c:ptCount val="1"/>
                <c:pt idx="0">
                  <c:v>edX</c:v>
                </c:pt>
              </c:strCache>
            </c:strRef>
          </c:tx>
          <c:spPr>
            <a:ln>
              <a:noFill/>
            </a:ln>
          </c:spPr>
          <c:marker>
            <c:spPr>
              <a:ln>
                <a:noFill/>
              </a:ln>
            </c:spPr>
          </c:marker>
          <c:cat>
            <c:numRef>
              <c:f>工作表1!$A$11:$A$16</c:f>
              <c:numCache>
                <c:formatCode>mmm\-yy</c:formatCode>
                <c:ptCount val="6"/>
                <c:pt idx="0">
                  <c:v>40817</c:v>
                </c:pt>
                <c:pt idx="1">
                  <c:v>41030</c:v>
                </c:pt>
                <c:pt idx="2">
                  <c:v>41395</c:v>
                </c:pt>
                <c:pt idx="3">
                  <c:v>41487</c:v>
                </c:pt>
                <c:pt idx="4">
                  <c:v>41548</c:v>
                </c:pt>
                <c:pt idx="5">
                  <c:v>41699</c:v>
                </c:pt>
              </c:numCache>
            </c:numRef>
          </c:cat>
          <c:val>
            <c:numRef>
              <c:f>工作表1!$C$11:$C$16</c:f>
              <c:numCache>
                <c:formatCode>General</c:formatCode>
                <c:ptCount val="6"/>
                <c:pt idx="1">
                  <c:v>2</c:v>
                </c:pt>
                <c:pt idx="3">
                  <c:v>28</c:v>
                </c:pt>
                <c:pt idx="4">
                  <c:v>29</c:v>
                </c:pt>
                <c:pt idx="5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55776"/>
        <c:axId val="100566144"/>
      </c:lineChart>
      <c:dateAx>
        <c:axId val="100555776"/>
        <c:scaling>
          <c:orientation val="minMax"/>
          <c:max val="41913"/>
        </c:scaling>
        <c:delete val="0"/>
        <c:axPos val="b"/>
        <c:numFmt formatCode="mmm\-yy" sourceLinked="1"/>
        <c:majorTickMark val="out"/>
        <c:minorTickMark val="none"/>
        <c:tickLblPos val="nextTo"/>
        <c:crossAx val="100566144"/>
        <c:crosses val="autoZero"/>
        <c:auto val="1"/>
        <c:lblOffset val="100"/>
        <c:baseTimeUnit val="months"/>
      </c:dateAx>
      <c:valAx>
        <c:axId val="10056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55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591844151157138"/>
          <c:y val="0.31326552930883633"/>
          <c:w val="0.2859816488394234"/>
          <c:h val="0.183654126567512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'2004'!$A$3</c:f>
              <c:strCache>
                <c:ptCount val="1"/>
                <c:pt idx="0">
                  <c:v>單位：千筆資料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CC6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'2004'!$B$2:$G$2</c:f>
              <c:strCache>
                <c:ptCount val="6"/>
                <c:pt idx="0">
                  <c:v>porno</c:v>
                </c:pt>
                <c:pt idx="1">
                  <c:v>數學(中文)</c:v>
                </c:pt>
                <c:pt idx="2">
                  <c:v>物理(中文)</c:v>
                </c:pt>
                <c:pt idx="3">
                  <c:v>生物(中文)</c:v>
                </c:pt>
                <c:pt idx="4">
                  <c:v>化學(中文)</c:v>
                </c:pt>
                <c:pt idx="5">
                  <c:v>半導體(中文)</c:v>
                </c:pt>
              </c:strCache>
            </c:strRef>
          </c:cat>
          <c:val>
            <c:numRef>
              <c:f>'2004'!$B$3:$G$3</c:f>
              <c:numCache>
                <c:formatCode>#,##0_ </c:formatCode>
                <c:ptCount val="6"/>
                <c:pt idx="0">
                  <c:v>59500</c:v>
                </c:pt>
                <c:pt idx="1">
                  <c:v>1020</c:v>
                </c:pt>
                <c:pt idx="2">
                  <c:v>1030</c:v>
                </c:pt>
                <c:pt idx="3">
                  <c:v>1540</c:v>
                </c:pt>
                <c:pt idx="4">
                  <c:v>1080</c:v>
                </c:pt>
                <c:pt idx="5">
                  <c:v>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0657792"/>
        <c:axId val="100659584"/>
        <c:axId val="0"/>
      </c:bar3DChart>
      <c:catAx>
        <c:axId val="10065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659584"/>
        <c:crosses val="autoZero"/>
        <c:auto val="1"/>
        <c:lblAlgn val="ctr"/>
        <c:lblOffset val="100"/>
        <c:noMultiLvlLbl val="0"/>
      </c:catAx>
      <c:valAx>
        <c:axId val="100659584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+mn-lt"/>
              </a:defRPr>
            </a:pPr>
            <a:endParaRPr lang="zh-TW"/>
          </a:p>
        </c:txPr>
        <c:crossAx val="100657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'20140328'!$A$3</c:f>
              <c:strCache>
                <c:ptCount val="1"/>
                <c:pt idx="0">
                  <c:v>單位：千筆資料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CC6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'20140328'!$B$2:$G$2</c:f>
              <c:strCache>
                <c:ptCount val="6"/>
                <c:pt idx="0">
                  <c:v>porno</c:v>
                </c:pt>
                <c:pt idx="1">
                  <c:v>數學(中文)</c:v>
                </c:pt>
                <c:pt idx="2">
                  <c:v>物理(中文)</c:v>
                </c:pt>
                <c:pt idx="3">
                  <c:v>生物(中文)</c:v>
                </c:pt>
                <c:pt idx="4">
                  <c:v>化學(中文)</c:v>
                </c:pt>
                <c:pt idx="5">
                  <c:v>半導體(中文)</c:v>
                </c:pt>
              </c:strCache>
            </c:strRef>
          </c:cat>
          <c:val>
            <c:numRef>
              <c:f>'20140328'!$B$3:$G$3</c:f>
              <c:numCache>
                <c:formatCode>#,##0_ </c:formatCode>
                <c:ptCount val="6"/>
                <c:pt idx="0">
                  <c:v>286000</c:v>
                </c:pt>
                <c:pt idx="1">
                  <c:v>9530</c:v>
                </c:pt>
                <c:pt idx="2">
                  <c:v>62800</c:v>
                </c:pt>
                <c:pt idx="3">
                  <c:v>114000</c:v>
                </c:pt>
                <c:pt idx="4">
                  <c:v>7580</c:v>
                </c:pt>
                <c:pt idx="5">
                  <c:v>2010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1543936"/>
        <c:axId val="101545472"/>
        <c:axId val="0"/>
      </c:bar3DChart>
      <c:catAx>
        <c:axId val="101543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1545472"/>
        <c:crosses val="autoZero"/>
        <c:auto val="1"/>
        <c:lblAlgn val="ctr"/>
        <c:lblOffset val="100"/>
        <c:noMultiLvlLbl val="0"/>
      </c:catAx>
      <c:valAx>
        <c:axId val="101545472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+mn-lt"/>
              </a:defRPr>
            </a:pPr>
            <a:endParaRPr lang="zh-TW"/>
          </a:p>
        </c:txPr>
        <c:crossAx val="1015439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wm.kmu.edu.tw/learn/custom/course/public_list.php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2.gif"/><Relationship Id="rId3" Type="http://schemas.openxmlformats.org/officeDocument/2006/relationships/image" Target="../media/image14.jpeg"/><Relationship Id="rId21" Type="http://schemas.openxmlformats.org/officeDocument/2006/relationships/image" Target="../media/image24.jpeg"/><Relationship Id="rId7" Type="http://schemas.openxmlformats.org/officeDocument/2006/relationships/image" Target="../media/image16.jpeg"/><Relationship Id="rId12" Type="http://schemas.openxmlformats.org/officeDocument/2006/relationships/hyperlink" Target="http://podcast.ntou.edu.tw/podcast/channels_by_category/20%20http:/moodle.ntou.edu.tw/course/category.php?id=470" TargetMode="External"/><Relationship Id="rId17" Type="http://schemas.openxmlformats.org/officeDocument/2006/relationships/image" Target="../media/image21.jpeg"/><Relationship Id="rId2" Type="http://schemas.openxmlformats.org/officeDocument/2006/relationships/hyperlink" Target="http://opencourse.ndhu.edu.tw/moodle/" TargetMode="External"/><Relationship Id="rId16" Type="http://schemas.openxmlformats.org/officeDocument/2006/relationships/hyperlink" Target="http://ocw.chu.edu.tw/" TargetMode="External"/><Relationship Id="rId20" Type="http://schemas.openxmlformats.org/officeDocument/2006/relationships/image" Target="../media/image23.jpeg"/><Relationship Id="rId1" Type="http://schemas.openxmlformats.org/officeDocument/2006/relationships/image" Target="../media/image13.png"/><Relationship Id="rId6" Type="http://schemas.openxmlformats.org/officeDocument/2006/relationships/hyperlink" Target="http://ocw.nccu.edu.tw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gif"/><Relationship Id="rId15" Type="http://schemas.openxmlformats.org/officeDocument/2006/relationships/image" Target="../media/image20.jpg"/><Relationship Id="rId10" Type="http://schemas.openxmlformats.org/officeDocument/2006/relationships/hyperlink" Target="http://ocw.ntust.edu.tw/" TargetMode="External"/><Relationship Id="rId19" Type="http://schemas.openxmlformats.org/officeDocument/2006/relationships/hyperlink" Target="http://ocw.nctu.edu.tw/" TargetMode="External"/><Relationship Id="rId4" Type="http://schemas.openxmlformats.org/officeDocument/2006/relationships/hyperlink" Target="http://ocw.fju.edu.tw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://podcast.hk.edu.tw/" TargetMode="External"/><Relationship Id="rId22" Type="http://schemas.openxmlformats.org/officeDocument/2006/relationships/hyperlink" Target="http://ocw.nou.edu.tw/moodle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://elearning.nttlrc.scu.edu.tw/portal/learn/course/curriculum.php" TargetMode="External"/><Relationship Id="rId13" Type="http://schemas.openxmlformats.org/officeDocument/2006/relationships/image" Target="../media/image32.jpg"/><Relationship Id="rId18" Type="http://schemas.openxmlformats.org/officeDocument/2006/relationships/hyperlink" Target="http://ocw.nhcue.edu.tw/course/view.php?id=16" TargetMode="External"/><Relationship Id="rId3" Type="http://schemas.openxmlformats.org/officeDocument/2006/relationships/image" Target="../media/image27.jpeg"/><Relationship Id="rId21" Type="http://schemas.openxmlformats.org/officeDocument/2006/relationships/hyperlink" Target="http://ocw.stust.edu.tw/" TargetMode="External"/><Relationship Id="rId7" Type="http://schemas.openxmlformats.org/officeDocument/2006/relationships/image" Target="../media/image29.jpeg"/><Relationship Id="rId12" Type="http://schemas.openxmlformats.org/officeDocument/2006/relationships/hyperlink" Target="http://igtplus.lib.pu.edu.tw/" TargetMode="External"/><Relationship Id="rId17" Type="http://schemas.openxmlformats.org/officeDocument/2006/relationships/image" Target="../media/image34.jpeg"/><Relationship Id="rId2" Type="http://schemas.openxmlformats.org/officeDocument/2006/relationships/image" Target="../media/image26.jpeg"/><Relationship Id="rId16" Type="http://schemas.openxmlformats.org/officeDocument/2006/relationships/hyperlink" Target="http://ocw.npust.edu.tw/" TargetMode="External"/><Relationship Id="rId20" Type="http://schemas.openxmlformats.org/officeDocument/2006/relationships/image" Target="../media/image36.gif"/><Relationship Id="rId1" Type="http://schemas.openxmlformats.org/officeDocument/2006/relationships/image" Target="../media/image25.jpeg"/><Relationship Id="rId6" Type="http://schemas.openxmlformats.org/officeDocument/2006/relationships/hyperlink" Target="http://yct.ncku.edu.tw/site2/newocwcourse/ocwIndex.php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jpeg"/><Relationship Id="rId10" Type="http://schemas.openxmlformats.org/officeDocument/2006/relationships/hyperlink" Target="http://ocw.lib.ntnu.edu.tw/" TargetMode="External"/><Relationship Id="rId19" Type="http://schemas.openxmlformats.org/officeDocument/2006/relationships/image" Target="../media/image35.png"/><Relationship Id="rId4" Type="http://schemas.openxmlformats.org/officeDocument/2006/relationships/hyperlink" Target="http://ocw.ncu.edu.tw/" TargetMode="External"/><Relationship Id="rId9" Type="http://schemas.openxmlformats.org/officeDocument/2006/relationships/image" Target="../media/image30.jpg"/><Relationship Id="rId14" Type="http://schemas.openxmlformats.org/officeDocument/2006/relationships/hyperlink" Target="http://mdesign.ksu.edu.tw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gif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gif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gif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85ECE-2B26-47C0-93FE-25DF2F4A612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254FC78-4BCC-4D92-B116-A77498F4280C}">
      <dgm:prSet phldrT="[文字]" custT="1"/>
      <dgm:spPr/>
      <dgm:t>
        <a:bodyPr/>
        <a:lstStyle/>
        <a:p>
          <a:r>
            <a:rPr lang="zh-TW" altLang="en-US" sz="1050" dirty="0" smtClean="0"/>
            <a:t>國立東華大學</a:t>
          </a:r>
          <a:endParaRPr lang="zh-TW" altLang="en-US" sz="1050" dirty="0"/>
        </a:p>
      </dgm:t>
    </dgm:pt>
    <dgm:pt modelId="{76975762-B7BD-4B8F-8101-C0B88A58508C}" type="parTrans" cxnId="{1193B545-48BC-4E57-BDC0-5C1B8675F028}">
      <dgm:prSet/>
      <dgm:spPr/>
      <dgm:t>
        <a:bodyPr/>
        <a:lstStyle/>
        <a:p>
          <a:endParaRPr lang="zh-TW" altLang="en-US"/>
        </a:p>
      </dgm:t>
    </dgm:pt>
    <dgm:pt modelId="{22FFFB4A-C58D-4134-ADB5-6D4DAAA91237}" type="sibTrans" cxnId="{1193B545-48BC-4E57-BDC0-5C1B8675F02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B35A0705-0409-4996-B668-421C841FBC1A}">
      <dgm:prSet phldrT="[文字]" custT="1"/>
      <dgm:spPr/>
      <dgm:t>
        <a:bodyPr/>
        <a:lstStyle/>
        <a:p>
          <a:r>
            <a:rPr lang="zh-TW" altLang="en-US" sz="1050" dirty="0" smtClean="0"/>
            <a:t>輔仁大學</a:t>
          </a:r>
          <a:endParaRPr lang="zh-TW" altLang="en-US" sz="1050" dirty="0"/>
        </a:p>
      </dgm:t>
    </dgm:pt>
    <dgm:pt modelId="{71CAC805-19BE-4B61-BC45-3AFBD5B41E02}" type="parTrans" cxnId="{7C8ADACE-31BA-4BC0-A0C0-BAD52F3BE2FA}">
      <dgm:prSet/>
      <dgm:spPr/>
      <dgm:t>
        <a:bodyPr/>
        <a:lstStyle/>
        <a:p>
          <a:endParaRPr lang="zh-TW" altLang="en-US"/>
        </a:p>
      </dgm:t>
    </dgm:pt>
    <dgm:pt modelId="{5A928BF0-D765-4CEB-BD62-F54E693EEA4B}" type="sibTrans" cxnId="{7C8ADACE-31BA-4BC0-A0C0-BAD52F3BE2F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3F8A48CC-23BA-40CC-BBCB-89EC362CE62C}">
      <dgm:prSet phldrT="[文字]" custT="1"/>
      <dgm:spPr/>
      <dgm:t>
        <a:bodyPr/>
        <a:lstStyle/>
        <a:p>
          <a:r>
            <a:rPr lang="zh-TW" altLang="en-US" sz="1050" b="1" dirty="0" smtClean="0">
              <a:solidFill>
                <a:srgbClr val="FFFF00"/>
              </a:solidFill>
            </a:rPr>
            <a:t>國立政治大學</a:t>
          </a:r>
          <a:endParaRPr lang="zh-TW" altLang="en-US" sz="1050" b="1" dirty="0">
            <a:solidFill>
              <a:srgbClr val="FFFF00"/>
            </a:solidFill>
          </a:endParaRPr>
        </a:p>
      </dgm:t>
    </dgm:pt>
    <dgm:pt modelId="{AE5BAE13-A91D-4F11-9E2E-84771A9C46F3}" type="parTrans" cxnId="{F5756DE7-D399-449E-A4FC-CACE84085F85}">
      <dgm:prSet/>
      <dgm:spPr/>
      <dgm:t>
        <a:bodyPr/>
        <a:lstStyle/>
        <a:p>
          <a:endParaRPr lang="zh-TW" altLang="en-US"/>
        </a:p>
      </dgm:t>
    </dgm:pt>
    <dgm:pt modelId="{E5364CCA-724D-4074-9726-3DA1A6B5CD03}" type="sibTrans" cxnId="{F5756DE7-D399-449E-A4FC-CACE84085F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3AF0C573-D494-4E87-8B62-229ED79D5043}">
      <dgm:prSet phldrT="[文字]" custT="1"/>
      <dgm:spPr/>
      <dgm:t>
        <a:bodyPr/>
        <a:lstStyle/>
        <a:p>
          <a:r>
            <a:rPr lang="zh-TW" altLang="en-US" sz="1050" dirty="0" smtClean="0"/>
            <a:t>高雄醫學大學</a:t>
          </a:r>
          <a:endParaRPr lang="zh-TW" altLang="en-US" sz="1050" dirty="0"/>
        </a:p>
      </dgm:t>
    </dgm:pt>
    <dgm:pt modelId="{BBBB27B9-4460-4B14-8CCA-762FA4B6E724}" type="parTrans" cxnId="{87090D65-21C1-42BA-B100-4A4DDA50D579}">
      <dgm:prSet/>
      <dgm:spPr/>
      <dgm:t>
        <a:bodyPr/>
        <a:lstStyle/>
        <a:p>
          <a:endParaRPr lang="zh-TW" altLang="en-US"/>
        </a:p>
      </dgm:t>
    </dgm:pt>
    <dgm:pt modelId="{CE7F82A4-B687-492A-8615-2FBBD52A59FF}" type="sibTrans" cxnId="{87090D65-21C1-42BA-B100-4A4DDA50D579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BC7AAD6E-F79F-47AD-8F08-BDEB92447DF6}">
      <dgm:prSet phldrT="[文字]" custT="1"/>
      <dgm:spPr/>
      <dgm:t>
        <a:bodyPr/>
        <a:lstStyle/>
        <a:p>
          <a:r>
            <a:rPr lang="zh-TW" altLang="en-US" sz="1050" b="1" dirty="0" smtClean="0">
              <a:solidFill>
                <a:srgbClr val="FFFF00"/>
              </a:solidFill>
            </a:rPr>
            <a:t>國立臺灣科技大學</a:t>
          </a:r>
          <a:endParaRPr lang="zh-TW" altLang="en-US" sz="1050" b="1" dirty="0">
            <a:solidFill>
              <a:srgbClr val="FFFF00"/>
            </a:solidFill>
          </a:endParaRPr>
        </a:p>
      </dgm:t>
    </dgm:pt>
    <dgm:pt modelId="{47B90AD4-759B-4EA3-B7BD-72C6A85CA4D5}" type="parTrans" cxnId="{0BECA4DE-581D-4DA6-AD8A-8ADB13FCFDBC}">
      <dgm:prSet/>
      <dgm:spPr/>
      <dgm:t>
        <a:bodyPr/>
        <a:lstStyle/>
        <a:p>
          <a:endParaRPr lang="zh-TW" altLang="en-US"/>
        </a:p>
      </dgm:t>
    </dgm:pt>
    <dgm:pt modelId="{46ED55CC-0A0F-4FAF-AA3E-C1DFD2985F08}" type="sibTrans" cxnId="{0BECA4DE-581D-4DA6-AD8A-8ADB13FCFDBC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BB692A46-0FD5-4F7D-9B08-03A8A23FC9A7}">
      <dgm:prSet phldrT="[文字]" custT="1"/>
      <dgm:spPr/>
      <dgm:t>
        <a:bodyPr/>
        <a:lstStyle/>
        <a:p>
          <a:r>
            <a:rPr lang="zh-TW" altLang="en-US" sz="1050" b="1" dirty="0" smtClean="0">
              <a:solidFill>
                <a:srgbClr val="FFFF00"/>
              </a:solidFill>
            </a:rPr>
            <a:t>國立臺灣海洋大學</a:t>
          </a:r>
          <a:endParaRPr lang="zh-TW" altLang="en-US" sz="1050" b="1" dirty="0">
            <a:solidFill>
              <a:srgbClr val="FFFF00"/>
            </a:solidFill>
          </a:endParaRPr>
        </a:p>
      </dgm:t>
    </dgm:pt>
    <dgm:pt modelId="{C5FA3055-9271-4B2E-B8F6-C51ED00FA294}" type="parTrans" cxnId="{C4FFA487-B626-434F-8BB2-90660AFDAC0F}">
      <dgm:prSet/>
      <dgm:spPr/>
      <dgm:t>
        <a:bodyPr/>
        <a:lstStyle/>
        <a:p>
          <a:endParaRPr lang="zh-TW" altLang="en-US"/>
        </a:p>
      </dgm:t>
    </dgm:pt>
    <dgm:pt modelId="{F37C7B3C-15CC-4BDF-986F-D351CF4F3807}" type="sibTrans" cxnId="{C4FFA487-B626-434F-8BB2-90660AFDAC0F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/>
          </dgm14:cNvPr>
        </a:ext>
      </dgm:extLst>
    </dgm:pt>
    <dgm:pt modelId="{9AE5324E-31DE-4336-ACDF-848A6A458EC5}">
      <dgm:prSet phldrT="[文字]" custT="1"/>
      <dgm:spPr/>
      <dgm:t>
        <a:bodyPr/>
        <a:lstStyle/>
        <a:p>
          <a:r>
            <a:rPr lang="zh-TW" altLang="en-US" sz="1050" dirty="0" smtClean="0"/>
            <a:t>弘光科技大學</a:t>
          </a:r>
          <a:endParaRPr lang="zh-TW" altLang="en-US" sz="1050" dirty="0"/>
        </a:p>
      </dgm:t>
    </dgm:pt>
    <dgm:pt modelId="{CC05B92E-562E-460D-A005-3F9A1F1B6DD3}" type="parTrans" cxnId="{93EFE110-0865-481C-AD5F-32636F91C4C0}">
      <dgm:prSet/>
      <dgm:spPr/>
      <dgm:t>
        <a:bodyPr/>
        <a:lstStyle/>
        <a:p>
          <a:endParaRPr lang="zh-TW" altLang="en-US"/>
        </a:p>
      </dgm:t>
    </dgm:pt>
    <dgm:pt modelId="{5C0546E6-725E-4D08-B095-8A6AE827E0DD}" type="sibTrans" cxnId="{93EFE110-0865-481C-AD5F-32636F91C4C0}">
      <dgm:prSet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4"/>
          </dgm14:cNvPr>
        </a:ext>
      </dgm:extLst>
    </dgm:pt>
    <dgm:pt modelId="{80BED2E4-B6C2-46C6-9825-4E8C40F65EC2}">
      <dgm:prSet phldrT="[文字]" custT="1"/>
      <dgm:spPr/>
      <dgm:t>
        <a:bodyPr/>
        <a:lstStyle/>
        <a:p>
          <a:r>
            <a:rPr lang="zh-TW" altLang="en-US" sz="1050" dirty="0" smtClean="0"/>
            <a:t>中華大學</a:t>
          </a:r>
          <a:endParaRPr lang="zh-TW" altLang="en-US" sz="1050" dirty="0"/>
        </a:p>
      </dgm:t>
    </dgm:pt>
    <dgm:pt modelId="{16233A00-D065-472E-BF1A-54CFA2CED488}" type="parTrans" cxnId="{61D0C430-E8B2-4D85-8CB9-45B74AFEF1FB}">
      <dgm:prSet/>
      <dgm:spPr/>
      <dgm:t>
        <a:bodyPr/>
        <a:lstStyle/>
        <a:p>
          <a:endParaRPr lang="zh-TW" altLang="en-US"/>
        </a:p>
      </dgm:t>
    </dgm:pt>
    <dgm:pt modelId="{EFCA945E-3E4E-4B5A-9D99-E39C011BF75E}" type="sibTrans" cxnId="{61D0C430-E8B2-4D85-8CB9-45B74AFEF1FB}">
      <dgm:prSet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6"/>
          </dgm14:cNvPr>
        </a:ext>
      </dgm:extLst>
    </dgm:pt>
    <dgm:pt modelId="{B3E96656-40E7-48DD-99E7-32729C57FD4F}">
      <dgm:prSet phldrT="[文字]" custT="1"/>
      <dgm:spPr/>
      <dgm:t>
        <a:bodyPr/>
        <a:lstStyle/>
        <a:p>
          <a:r>
            <a:rPr lang="zh-TW" altLang="en-US" sz="1050" dirty="0" smtClean="0"/>
            <a:t>國立彰化師範大學</a:t>
          </a:r>
          <a:endParaRPr lang="zh-TW" altLang="en-US" sz="1050" dirty="0"/>
        </a:p>
      </dgm:t>
    </dgm:pt>
    <dgm:pt modelId="{71922880-AA6E-4F66-BA28-F0506A031F1A}" type="parTrans" cxnId="{DF05D8F0-5835-4F80-BB6B-CBB6AF70FEEF}">
      <dgm:prSet/>
      <dgm:spPr/>
      <dgm:t>
        <a:bodyPr/>
        <a:lstStyle/>
        <a:p>
          <a:endParaRPr lang="zh-TW" altLang="en-US"/>
        </a:p>
      </dgm:t>
    </dgm:pt>
    <dgm:pt modelId="{A66DC570-E7DB-4456-A467-E82763C4CF3F}" type="sibTrans" cxnId="{DF05D8F0-5835-4F80-BB6B-CBB6AF70FEEF}">
      <dgm:prSet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zh-TW" altLang="en-US" sz="2400"/>
        </a:p>
      </dgm:t>
    </dgm:pt>
    <dgm:pt modelId="{4D56BA4B-ADA4-497E-A489-7CB98B75D4EE}">
      <dgm:prSet phldrT="[文字]" custT="1"/>
      <dgm:spPr/>
      <dgm:t>
        <a:bodyPr/>
        <a:lstStyle/>
        <a:p>
          <a:r>
            <a:rPr lang="zh-TW" altLang="en-US" sz="1050" b="1" dirty="0" smtClean="0">
              <a:solidFill>
                <a:srgbClr val="FFFF00"/>
              </a:solidFill>
            </a:rPr>
            <a:t>國立交通大學</a:t>
          </a:r>
          <a:endParaRPr lang="zh-TW" altLang="en-US" sz="1050" b="1" dirty="0">
            <a:solidFill>
              <a:srgbClr val="FFFF00"/>
            </a:solidFill>
          </a:endParaRPr>
        </a:p>
      </dgm:t>
    </dgm:pt>
    <dgm:pt modelId="{34A3A625-634F-4BB8-B1C8-01E51F41CB11}" type="parTrans" cxnId="{0930C4FD-5D7A-4DA2-8FA4-F57233F33E28}">
      <dgm:prSet/>
      <dgm:spPr/>
      <dgm:t>
        <a:bodyPr/>
        <a:lstStyle/>
        <a:p>
          <a:endParaRPr lang="zh-TW" altLang="en-US"/>
        </a:p>
      </dgm:t>
    </dgm:pt>
    <dgm:pt modelId="{09CB588E-4AB9-45E9-909D-5C812B1F6BA6}" type="sibTrans" cxnId="{0930C4FD-5D7A-4DA2-8FA4-F57233F33E28}">
      <dgm:prSet/>
      <dgm:spPr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9"/>
          </dgm14:cNvPr>
        </a:ext>
      </dgm:extLst>
    </dgm:pt>
    <dgm:pt modelId="{FCC73047-769D-4968-B2C3-E8277F7276E8}">
      <dgm:prSet phldrT="[文字]" custT="1"/>
      <dgm:spPr/>
      <dgm:t>
        <a:bodyPr/>
        <a:lstStyle/>
        <a:p>
          <a:r>
            <a:rPr lang="zh-TW" altLang="en-US" sz="1050" b="1" dirty="0" smtClean="0">
              <a:solidFill>
                <a:srgbClr val="FFFF00"/>
              </a:solidFill>
            </a:rPr>
            <a:t>國立臺灣大學</a:t>
          </a:r>
          <a:endParaRPr lang="zh-TW" altLang="en-US" sz="1050" b="1" dirty="0">
            <a:solidFill>
              <a:srgbClr val="FFFF00"/>
            </a:solidFill>
          </a:endParaRPr>
        </a:p>
      </dgm:t>
    </dgm:pt>
    <dgm:pt modelId="{99EB9660-975F-4199-9C93-42EE9961EF74}" type="parTrans" cxnId="{418C0666-C295-4E9B-BE28-E47698F60A02}">
      <dgm:prSet/>
      <dgm:spPr/>
      <dgm:t>
        <a:bodyPr/>
        <a:lstStyle/>
        <a:p>
          <a:endParaRPr lang="zh-TW" altLang="en-US"/>
        </a:p>
      </dgm:t>
    </dgm:pt>
    <dgm:pt modelId="{4AF81567-768C-432D-8204-51660C6BA01D}" type="sibTrans" cxnId="{418C0666-C295-4E9B-BE28-E47698F60A02}">
      <dgm:prSet/>
      <dgm:spPr>
        <a:blipFill>
          <a:blip xmlns:r="http://schemas.openxmlformats.org/officeDocument/2006/relationships"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zh-TW" altLang="en-US" sz="2400"/>
        </a:p>
      </dgm:t>
    </dgm:pt>
    <dgm:pt modelId="{7C7D3D71-7E1B-49F4-80DD-2869FE39DE67}">
      <dgm:prSet phldrT="[文字]" custT="1"/>
      <dgm:spPr/>
      <dgm:t>
        <a:bodyPr/>
        <a:lstStyle/>
        <a:p>
          <a:r>
            <a:rPr lang="zh-TW" altLang="en-US" sz="1050" dirty="0" smtClean="0"/>
            <a:t>國立空中大學</a:t>
          </a:r>
          <a:endParaRPr lang="zh-TW" altLang="en-US" sz="1050" dirty="0"/>
        </a:p>
      </dgm:t>
    </dgm:pt>
    <dgm:pt modelId="{A2031FBF-4063-49D5-B235-D1D8A0EE9E20}" type="parTrans" cxnId="{DCE188C7-464B-491A-90E2-2ADD2A97B64E}">
      <dgm:prSet/>
      <dgm:spPr/>
      <dgm:t>
        <a:bodyPr/>
        <a:lstStyle/>
        <a:p>
          <a:endParaRPr lang="zh-TW" altLang="en-US"/>
        </a:p>
      </dgm:t>
    </dgm:pt>
    <dgm:pt modelId="{0AB485EC-F563-4596-A734-760FAE9F30EE}" type="sibTrans" cxnId="{DCE188C7-464B-491A-90E2-2ADD2A97B64E}">
      <dgm:prSet/>
      <dgm:spPr>
        <a:blipFill>
          <a:blip xmlns:r="http://schemas.openxmlformats.org/officeDocument/2006/relationships"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zh-TW" altLang="en-US" sz="24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2"/>
          </dgm14:cNvPr>
        </a:ext>
      </dgm:extLst>
    </dgm:pt>
    <dgm:pt modelId="{41955D22-C3F8-4752-AE02-A8385AB331DB}" type="pres">
      <dgm:prSet presAssocID="{0DF85ECE-2B26-47C0-93FE-25DF2F4A612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327AF6F6-5FFC-4DA9-8F2E-7DAF1F792B10}" type="pres">
      <dgm:prSet presAssocID="{4D56BA4B-ADA4-497E-A489-7CB98B75D4EE}" presName="text1" presStyleCnt="0"/>
      <dgm:spPr/>
    </dgm:pt>
    <dgm:pt modelId="{0FDDF9B3-08A3-42D5-8D6D-0DAB38085A49}" type="pres">
      <dgm:prSet presAssocID="{4D56BA4B-ADA4-497E-A489-7CB98B75D4EE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7FAF59-B0E0-4F75-AB1C-77356F7C4BC5}" type="pres">
      <dgm:prSet presAssocID="{4D56BA4B-ADA4-497E-A489-7CB98B75D4EE}" presName="textaccent1" presStyleCnt="0"/>
      <dgm:spPr/>
    </dgm:pt>
    <dgm:pt modelId="{A3769F05-0CA8-43C3-954E-B9B99D901C09}" type="pres">
      <dgm:prSet presAssocID="{4D56BA4B-ADA4-497E-A489-7CB98B75D4EE}" presName="accentRepeatNode" presStyleLbl="solidAlignAcc1" presStyleIdx="0" presStyleCnt="24"/>
      <dgm:spPr/>
    </dgm:pt>
    <dgm:pt modelId="{C97C8077-42BC-4D3B-9964-19E44B1CA3FD}" type="pres">
      <dgm:prSet presAssocID="{09CB588E-4AB9-45E9-909D-5C812B1F6BA6}" presName="image1" presStyleCnt="0"/>
      <dgm:spPr/>
    </dgm:pt>
    <dgm:pt modelId="{DA7A914B-4ACA-46B7-A3AD-06641E3B680F}" type="pres">
      <dgm:prSet presAssocID="{09CB588E-4AB9-45E9-909D-5C812B1F6BA6}" presName="imageRepeatNode" presStyleLbl="alignAcc1" presStyleIdx="0" presStyleCnt="12"/>
      <dgm:spPr/>
      <dgm:t>
        <a:bodyPr/>
        <a:lstStyle/>
        <a:p>
          <a:endParaRPr lang="zh-TW" altLang="en-US"/>
        </a:p>
      </dgm:t>
    </dgm:pt>
    <dgm:pt modelId="{B60F08A3-C353-4F1F-AECC-3577C4F1E629}" type="pres">
      <dgm:prSet presAssocID="{09CB588E-4AB9-45E9-909D-5C812B1F6BA6}" presName="imageaccent1" presStyleCnt="0"/>
      <dgm:spPr/>
    </dgm:pt>
    <dgm:pt modelId="{3756A170-88F3-4E60-8CB2-3627D8D26CDB}" type="pres">
      <dgm:prSet presAssocID="{09CB588E-4AB9-45E9-909D-5C812B1F6BA6}" presName="accentRepeatNode" presStyleLbl="solidAlignAcc1" presStyleIdx="1" presStyleCnt="24"/>
      <dgm:spPr/>
    </dgm:pt>
    <dgm:pt modelId="{940636F6-F7B9-495C-B7CD-C17A4668D5AF}" type="pres">
      <dgm:prSet presAssocID="{FCC73047-769D-4968-B2C3-E8277F7276E8}" presName="text2" presStyleCnt="0"/>
      <dgm:spPr/>
    </dgm:pt>
    <dgm:pt modelId="{66B47CF7-6AE3-49F9-8B01-5E8C75530B60}" type="pres">
      <dgm:prSet presAssocID="{FCC73047-769D-4968-B2C3-E8277F7276E8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6B2826-F074-4F0A-B7BD-DEB24642A236}" type="pres">
      <dgm:prSet presAssocID="{FCC73047-769D-4968-B2C3-E8277F7276E8}" presName="textaccent2" presStyleCnt="0"/>
      <dgm:spPr/>
    </dgm:pt>
    <dgm:pt modelId="{C8A6B76D-8239-45A9-ABF3-5C96E9B966D1}" type="pres">
      <dgm:prSet presAssocID="{FCC73047-769D-4968-B2C3-E8277F7276E8}" presName="accentRepeatNode" presStyleLbl="solidAlignAcc1" presStyleIdx="2" presStyleCnt="24"/>
      <dgm:spPr/>
    </dgm:pt>
    <dgm:pt modelId="{CC826028-95FC-485C-BB0A-8C5624663C60}" type="pres">
      <dgm:prSet presAssocID="{4AF81567-768C-432D-8204-51660C6BA01D}" presName="image2" presStyleCnt="0"/>
      <dgm:spPr/>
    </dgm:pt>
    <dgm:pt modelId="{63BF1A2E-A883-466B-9D1A-56E1800B788C}" type="pres">
      <dgm:prSet presAssocID="{4AF81567-768C-432D-8204-51660C6BA01D}" presName="imageRepeatNode" presStyleLbl="alignAcc1" presStyleIdx="1" presStyleCnt="12"/>
      <dgm:spPr/>
      <dgm:t>
        <a:bodyPr/>
        <a:lstStyle/>
        <a:p>
          <a:endParaRPr lang="zh-TW" altLang="en-US"/>
        </a:p>
      </dgm:t>
    </dgm:pt>
    <dgm:pt modelId="{8D9063EA-641A-43AB-99AF-12BA38FFECAB}" type="pres">
      <dgm:prSet presAssocID="{4AF81567-768C-432D-8204-51660C6BA01D}" presName="imageaccent2" presStyleCnt="0"/>
      <dgm:spPr/>
    </dgm:pt>
    <dgm:pt modelId="{C5A0C68F-8A84-4290-BB2E-8807970EF6C8}" type="pres">
      <dgm:prSet presAssocID="{4AF81567-768C-432D-8204-51660C6BA01D}" presName="accentRepeatNode" presStyleLbl="solidAlignAcc1" presStyleIdx="3" presStyleCnt="24"/>
      <dgm:spPr/>
    </dgm:pt>
    <dgm:pt modelId="{3C6B669F-E6B9-43A9-8877-F85F34EF127C}" type="pres">
      <dgm:prSet presAssocID="{D254FC78-4BCC-4D92-B116-A77498F4280C}" presName="text3" presStyleCnt="0"/>
      <dgm:spPr/>
    </dgm:pt>
    <dgm:pt modelId="{A981E728-6F01-4144-BD30-AF6E73B96577}" type="pres">
      <dgm:prSet presAssocID="{D254FC78-4BCC-4D92-B116-A77498F4280C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9CD8F4-6111-4886-80E4-C7BF0D27A022}" type="pres">
      <dgm:prSet presAssocID="{D254FC78-4BCC-4D92-B116-A77498F4280C}" presName="textaccent3" presStyleCnt="0"/>
      <dgm:spPr/>
    </dgm:pt>
    <dgm:pt modelId="{FC04B830-437E-4720-928E-4CC4B84E9437}" type="pres">
      <dgm:prSet presAssocID="{D254FC78-4BCC-4D92-B116-A77498F4280C}" presName="accentRepeatNode" presStyleLbl="solidAlignAcc1" presStyleIdx="4" presStyleCnt="24"/>
      <dgm:spPr/>
    </dgm:pt>
    <dgm:pt modelId="{D92DFA18-63DB-4B02-B77E-DC0FA5B9A633}" type="pres">
      <dgm:prSet presAssocID="{22FFFB4A-C58D-4134-ADB5-6D4DAAA91237}" presName="image3" presStyleCnt="0"/>
      <dgm:spPr/>
    </dgm:pt>
    <dgm:pt modelId="{F044FABF-B17A-4402-8263-8D7F9F047306}" type="pres">
      <dgm:prSet presAssocID="{22FFFB4A-C58D-4134-ADB5-6D4DAAA91237}" presName="imageRepeatNode" presStyleLbl="alignAcc1" presStyleIdx="2" presStyleCnt="12"/>
      <dgm:spPr/>
      <dgm:t>
        <a:bodyPr/>
        <a:lstStyle/>
        <a:p>
          <a:endParaRPr lang="zh-TW" altLang="en-US"/>
        </a:p>
      </dgm:t>
    </dgm:pt>
    <dgm:pt modelId="{8DFA0C49-663C-45CC-87CF-F309C4DE7557}" type="pres">
      <dgm:prSet presAssocID="{22FFFB4A-C58D-4134-ADB5-6D4DAAA91237}" presName="imageaccent3" presStyleCnt="0"/>
      <dgm:spPr/>
    </dgm:pt>
    <dgm:pt modelId="{D20DC28D-AEBA-40FF-AA0C-7775A86A91DC}" type="pres">
      <dgm:prSet presAssocID="{22FFFB4A-C58D-4134-ADB5-6D4DAAA91237}" presName="accentRepeatNode" presStyleLbl="solidAlignAcc1" presStyleIdx="5" presStyleCnt="24"/>
      <dgm:spPr/>
    </dgm:pt>
    <dgm:pt modelId="{C6A736B3-E20C-4AA0-8670-C272F76189A3}" type="pres">
      <dgm:prSet presAssocID="{B35A0705-0409-4996-B668-421C841FBC1A}" presName="text4" presStyleCnt="0"/>
      <dgm:spPr/>
    </dgm:pt>
    <dgm:pt modelId="{476B4395-592E-47DA-A9F6-7B0D9551DB85}" type="pres">
      <dgm:prSet presAssocID="{B35A0705-0409-4996-B668-421C841FBC1A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C56719-CF3C-48F7-8186-9025D322E20F}" type="pres">
      <dgm:prSet presAssocID="{B35A0705-0409-4996-B668-421C841FBC1A}" presName="textaccent4" presStyleCnt="0"/>
      <dgm:spPr/>
    </dgm:pt>
    <dgm:pt modelId="{050B2687-CD04-46B6-8438-24087078510B}" type="pres">
      <dgm:prSet presAssocID="{B35A0705-0409-4996-B668-421C841FBC1A}" presName="accentRepeatNode" presStyleLbl="solidAlignAcc1" presStyleIdx="6" presStyleCnt="24"/>
      <dgm:spPr/>
    </dgm:pt>
    <dgm:pt modelId="{085A9D72-0EF3-45B0-B6EF-6088766A83B9}" type="pres">
      <dgm:prSet presAssocID="{5A928BF0-D765-4CEB-BD62-F54E693EEA4B}" presName="image4" presStyleCnt="0"/>
      <dgm:spPr/>
    </dgm:pt>
    <dgm:pt modelId="{ED5D0CD5-5D6D-4E22-8186-2DE9995E898B}" type="pres">
      <dgm:prSet presAssocID="{5A928BF0-D765-4CEB-BD62-F54E693EEA4B}" presName="imageRepeatNode" presStyleLbl="alignAcc1" presStyleIdx="3" presStyleCnt="12"/>
      <dgm:spPr/>
      <dgm:t>
        <a:bodyPr/>
        <a:lstStyle/>
        <a:p>
          <a:endParaRPr lang="zh-TW" altLang="en-US"/>
        </a:p>
      </dgm:t>
    </dgm:pt>
    <dgm:pt modelId="{09F70BDE-57CD-414D-A160-670692C97A6F}" type="pres">
      <dgm:prSet presAssocID="{5A928BF0-D765-4CEB-BD62-F54E693EEA4B}" presName="imageaccent4" presStyleCnt="0"/>
      <dgm:spPr/>
    </dgm:pt>
    <dgm:pt modelId="{8C894D9E-F0E6-47AC-986F-13DB6C74BDF9}" type="pres">
      <dgm:prSet presAssocID="{5A928BF0-D765-4CEB-BD62-F54E693EEA4B}" presName="accentRepeatNode" presStyleLbl="solidAlignAcc1" presStyleIdx="7" presStyleCnt="24"/>
      <dgm:spPr/>
    </dgm:pt>
    <dgm:pt modelId="{F3432DA7-3FB8-4FCC-B567-72150D89DAC1}" type="pres">
      <dgm:prSet presAssocID="{3F8A48CC-23BA-40CC-BBCB-89EC362CE62C}" presName="text5" presStyleCnt="0"/>
      <dgm:spPr/>
    </dgm:pt>
    <dgm:pt modelId="{82874ACB-0694-4648-9370-D55F0EADD5C1}" type="pres">
      <dgm:prSet presAssocID="{3F8A48CC-23BA-40CC-BBCB-89EC362CE62C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BDC85C-124A-428F-AD33-2E4096E98051}" type="pres">
      <dgm:prSet presAssocID="{3F8A48CC-23BA-40CC-BBCB-89EC362CE62C}" presName="textaccent5" presStyleCnt="0"/>
      <dgm:spPr/>
    </dgm:pt>
    <dgm:pt modelId="{8D84B360-125E-4A0B-BA97-B642D376959F}" type="pres">
      <dgm:prSet presAssocID="{3F8A48CC-23BA-40CC-BBCB-89EC362CE62C}" presName="accentRepeatNode" presStyleLbl="solidAlignAcc1" presStyleIdx="8" presStyleCnt="24"/>
      <dgm:spPr/>
    </dgm:pt>
    <dgm:pt modelId="{3A024666-FF64-4703-9A07-442A7F4CBA32}" type="pres">
      <dgm:prSet presAssocID="{E5364CCA-724D-4074-9726-3DA1A6B5CD03}" presName="image5" presStyleCnt="0"/>
      <dgm:spPr/>
    </dgm:pt>
    <dgm:pt modelId="{6488D03C-EC5A-42E8-9ABB-4EFFE1D44E7E}" type="pres">
      <dgm:prSet presAssocID="{E5364CCA-724D-4074-9726-3DA1A6B5CD03}" presName="imageRepeatNode" presStyleLbl="alignAcc1" presStyleIdx="4" presStyleCnt="12"/>
      <dgm:spPr/>
      <dgm:t>
        <a:bodyPr/>
        <a:lstStyle/>
        <a:p>
          <a:endParaRPr lang="zh-TW" altLang="en-US"/>
        </a:p>
      </dgm:t>
    </dgm:pt>
    <dgm:pt modelId="{87471A15-F30E-4BBE-9098-D058DE1D188C}" type="pres">
      <dgm:prSet presAssocID="{E5364CCA-724D-4074-9726-3DA1A6B5CD03}" presName="imageaccent5" presStyleCnt="0"/>
      <dgm:spPr/>
    </dgm:pt>
    <dgm:pt modelId="{8DCE481C-E80D-4C44-AE10-6FC6440920FB}" type="pres">
      <dgm:prSet presAssocID="{E5364CCA-724D-4074-9726-3DA1A6B5CD03}" presName="accentRepeatNode" presStyleLbl="solidAlignAcc1" presStyleIdx="9" presStyleCnt="24"/>
      <dgm:spPr/>
    </dgm:pt>
    <dgm:pt modelId="{215AAAF1-60A8-42B7-9EE4-AAB651BF24A7}" type="pres">
      <dgm:prSet presAssocID="{3AF0C573-D494-4E87-8B62-229ED79D5043}" presName="text6" presStyleCnt="0"/>
      <dgm:spPr/>
    </dgm:pt>
    <dgm:pt modelId="{6F4F0AED-8EAC-41A0-BB8F-88DC9707318F}" type="pres">
      <dgm:prSet presAssocID="{3AF0C573-D494-4E87-8B62-229ED79D5043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02CC89-E722-4D70-9CCB-BF10FF32F32E}" type="pres">
      <dgm:prSet presAssocID="{3AF0C573-D494-4E87-8B62-229ED79D5043}" presName="textaccent6" presStyleCnt="0"/>
      <dgm:spPr/>
    </dgm:pt>
    <dgm:pt modelId="{FA3491E1-4AE9-4249-B620-859618A1A58E}" type="pres">
      <dgm:prSet presAssocID="{3AF0C573-D494-4E87-8B62-229ED79D5043}" presName="accentRepeatNode" presStyleLbl="solidAlignAcc1" presStyleIdx="10" presStyleCnt="24"/>
      <dgm:spPr/>
    </dgm:pt>
    <dgm:pt modelId="{61715E49-58F2-4380-88FD-7496373E2F02}" type="pres">
      <dgm:prSet presAssocID="{CE7F82A4-B687-492A-8615-2FBBD52A59FF}" presName="image6" presStyleCnt="0"/>
      <dgm:spPr/>
    </dgm:pt>
    <dgm:pt modelId="{5B1DC52C-9210-45B6-A954-DF1E09984DA7}" type="pres">
      <dgm:prSet presAssocID="{CE7F82A4-B687-492A-8615-2FBBD52A59FF}" presName="imageRepeatNode" presStyleLbl="alignAcc1" presStyleIdx="5" presStyleCnt="12"/>
      <dgm:spPr/>
      <dgm:t>
        <a:bodyPr/>
        <a:lstStyle/>
        <a:p>
          <a:endParaRPr lang="zh-TW" altLang="en-US"/>
        </a:p>
      </dgm:t>
    </dgm:pt>
    <dgm:pt modelId="{E8C832A6-9192-4A6E-A0E8-3AA015DBC490}" type="pres">
      <dgm:prSet presAssocID="{CE7F82A4-B687-492A-8615-2FBBD52A59FF}" presName="imageaccent6" presStyleCnt="0"/>
      <dgm:spPr/>
    </dgm:pt>
    <dgm:pt modelId="{232C6760-4CCC-4B9F-B6B7-6BEC91EF3844}" type="pres">
      <dgm:prSet presAssocID="{CE7F82A4-B687-492A-8615-2FBBD52A59FF}" presName="accentRepeatNode" presStyleLbl="solidAlignAcc1" presStyleIdx="11" presStyleCnt="24"/>
      <dgm:spPr/>
    </dgm:pt>
    <dgm:pt modelId="{F951EE04-92BE-4BB7-8224-585642F98427}" type="pres">
      <dgm:prSet presAssocID="{BC7AAD6E-F79F-47AD-8F08-BDEB92447DF6}" presName="text7" presStyleCnt="0"/>
      <dgm:spPr/>
    </dgm:pt>
    <dgm:pt modelId="{3C32E2A3-502B-4ACF-B80D-89E53AA579D5}" type="pres">
      <dgm:prSet presAssocID="{BC7AAD6E-F79F-47AD-8F08-BDEB92447DF6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559FC5-0B93-4AC4-8CAC-22F78E2FA16F}" type="pres">
      <dgm:prSet presAssocID="{BC7AAD6E-F79F-47AD-8F08-BDEB92447DF6}" presName="textaccent7" presStyleCnt="0"/>
      <dgm:spPr/>
    </dgm:pt>
    <dgm:pt modelId="{3E43A7A4-752E-4CA3-9248-458960440B73}" type="pres">
      <dgm:prSet presAssocID="{BC7AAD6E-F79F-47AD-8F08-BDEB92447DF6}" presName="accentRepeatNode" presStyleLbl="solidAlignAcc1" presStyleIdx="12" presStyleCnt="24"/>
      <dgm:spPr/>
    </dgm:pt>
    <dgm:pt modelId="{ECE9BE9E-B943-47DF-A789-87C699EA3BFA}" type="pres">
      <dgm:prSet presAssocID="{46ED55CC-0A0F-4FAF-AA3E-C1DFD2985F08}" presName="image7" presStyleCnt="0"/>
      <dgm:spPr/>
    </dgm:pt>
    <dgm:pt modelId="{028251AC-9043-4973-8F84-B645CE9AC2E8}" type="pres">
      <dgm:prSet presAssocID="{46ED55CC-0A0F-4FAF-AA3E-C1DFD2985F08}" presName="imageRepeatNode" presStyleLbl="alignAcc1" presStyleIdx="6" presStyleCnt="12"/>
      <dgm:spPr/>
      <dgm:t>
        <a:bodyPr/>
        <a:lstStyle/>
        <a:p>
          <a:endParaRPr lang="zh-TW" altLang="en-US"/>
        </a:p>
      </dgm:t>
    </dgm:pt>
    <dgm:pt modelId="{12C2FE49-4127-411A-946F-1B98C154125D}" type="pres">
      <dgm:prSet presAssocID="{46ED55CC-0A0F-4FAF-AA3E-C1DFD2985F08}" presName="imageaccent7" presStyleCnt="0"/>
      <dgm:spPr/>
    </dgm:pt>
    <dgm:pt modelId="{4D782FA8-EEFC-471B-BDC7-98AF48075431}" type="pres">
      <dgm:prSet presAssocID="{46ED55CC-0A0F-4FAF-AA3E-C1DFD2985F08}" presName="accentRepeatNode" presStyleLbl="solidAlignAcc1" presStyleIdx="13" presStyleCnt="24"/>
      <dgm:spPr/>
    </dgm:pt>
    <dgm:pt modelId="{B269520A-65CC-4211-8C46-E4AF93FF83C4}" type="pres">
      <dgm:prSet presAssocID="{BB692A46-0FD5-4F7D-9B08-03A8A23FC9A7}" presName="text8" presStyleCnt="0"/>
      <dgm:spPr/>
    </dgm:pt>
    <dgm:pt modelId="{633B2435-0FFF-40C4-A149-676F55CDC212}" type="pres">
      <dgm:prSet presAssocID="{BB692A46-0FD5-4F7D-9B08-03A8A23FC9A7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62D42F-0DB3-4FCA-B901-13D39317F77E}" type="pres">
      <dgm:prSet presAssocID="{BB692A46-0FD5-4F7D-9B08-03A8A23FC9A7}" presName="textaccent8" presStyleCnt="0"/>
      <dgm:spPr/>
    </dgm:pt>
    <dgm:pt modelId="{8DD71A21-8023-4399-A7B4-7E3BC5FCA99B}" type="pres">
      <dgm:prSet presAssocID="{BB692A46-0FD5-4F7D-9B08-03A8A23FC9A7}" presName="accentRepeatNode" presStyleLbl="solidAlignAcc1" presStyleIdx="14" presStyleCnt="24"/>
      <dgm:spPr/>
    </dgm:pt>
    <dgm:pt modelId="{D5B93938-5EFE-4A8B-BEE6-E47825124BCA}" type="pres">
      <dgm:prSet presAssocID="{F37C7B3C-15CC-4BDF-986F-D351CF4F3807}" presName="image8" presStyleCnt="0"/>
      <dgm:spPr/>
    </dgm:pt>
    <dgm:pt modelId="{DD837A2A-040A-4E06-8154-EC8D920A5C09}" type="pres">
      <dgm:prSet presAssocID="{F37C7B3C-15CC-4BDF-986F-D351CF4F3807}" presName="imageRepeatNode" presStyleLbl="alignAcc1" presStyleIdx="7" presStyleCnt="12"/>
      <dgm:spPr/>
      <dgm:t>
        <a:bodyPr/>
        <a:lstStyle/>
        <a:p>
          <a:endParaRPr lang="zh-TW" altLang="en-US"/>
        </a:p>
      </dgm:t>
    </dgm:pt>
    <dgm:pt modelId="{8FBFEB2C-4C9C-4B64-B24E-0193F4323BAD}" type="pres">
      <dgm:prSet presAssocID="{F37C7B3C-15CC-4BDF-986F-D351CF4F3807}" presName="imageaccent8" presStyleCnt="0"/>
      <dgm:spPr/>
    </dgm:pt>
    <dgm:pt modelId="{10FE0DC5-80EA-490B-B8C0-EFBAEC58FDB3}" type="pres">
      <dgm:prSet presAssocID="{F37C7B3C-15CC-4BDF-986F-D351CF4F3807}" presName="accentRepeatNode" presStyleLbl="solidAlignAcc1" presStyleIdx="15" presStyleCnt="24"/>
      <dgm:spPr/>
    </dgm:pt>
    <dgm:pt modelId="{F46C4617-F275-4B24-A8B5-487673C67E7C}" type="pres">
      <dgm:prSet presAssocID="{9AE5324E-31DE-4336-ACDF-848A6A458EC5}" presName="text9" presStyleCnt="0"/>
      <dgm:spPr/>
    </dgm:pt>
    <dgm:pt modelId="{65B3CFDA-94B6-4F49-B0AF-C6928C49EDA8}" type="pres">
      <dgm:prSet presAssocID="{9AE5324E-31DE-4336-ACDF-848A6A458EC5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6099FD-71C8-472A-A108-CE5E959C1379}" type="pres">
      <dgm:prSet presAssocID="{9AE5324E-31DE-4336-ACDF-848A6A458EC5}" presName="textaccent9" presStyleCnt="0"/>
      <dgm:spPr/>
    </dgm:pt>
    <dgm:pt modelId="{3A583449-E740-471D-9F00-EA7C8E388646}" type="pres">
      <dgm:prSet presAssocID="{9AE5324E-31DE-4336-ACDF-848A6A458EC5}" presName="accentRepeatNode" presStyleLbl="solidAlignAcc1" presStyleIdx="16" presStyleCnt="24"/>
      <dgm:spPr/>
    </dgm:pt>
    <dgm:pt modelId="{7A9293C4-E279-486B-B210-4743D887AE40}" type="pres">
      <dgm:prSet presAssocID="{5C0546E6-725E-4D08-B095-8A6AE827E0DD}" presName="image9" presStyleCnt="0"/>
      <dgm:spPr/>
    </dgm:pt>
    <dgm:pt modelId="{21539973-3F31-4166-A81C-1D6EAEE454DF}" type="pres">
      <dgm:prSet presAssocID="{5C0546E6-725E-4D08-B095-8A6AE827E0DD}" presName="imageRepeatNode" presStyleLbl="alignAcc1" presStyleIdx="8" presStyleCnt="12"/>
      <dgm:spPr/>
      <dgm:t>
        <a:bodyPr/>
        <a:lstStyle/>
        <a:p>
          <a:endParaRPr lang="zh-TW" altLang="en-US"/>
        </a:p>
      </dgm:t>
    </dgm:pt>
    <dgm:pt modelId="{151178FB-1B8B-40ED-BCDC-864CA5686DB5}" type="pres">
      <dgm:prSet presAssocID="{5C0546E6-725E-4D08-B095-8A6AE827E0DD}" presName="imageaccent9" presStyleCnt="0"/>
      <dgm:spPr/>
    </dgm:pt>
    <dgm:pt modelId="{17A3CBFD-6AE1-4877-81E0-4982A7544654}" type="pres">
      <dgm:prSet presAssocID="{5C0546E6-725E-4D08-B095-8A6AE827E0DD}" presName="accentRepeatNode" presStyleLbl="solidAlignAcc1" presStyleIdx="17" presStyleCnt="24"/>
      <dgm:spPr/>
    </dgm:pt>
    <dgm:pt modelId="{EE6B497D-9439-412F-9EEB-44F49FB7CBFE}" type="pres">
      <dgm:prSet presAssocID="{80BED2E4-B6C2-46C6-9825-4E8C40F65EC2}" presName="text10" presStyleCnt="0"/>
      <dgm:spPr/>
    </dgm:pt>
    <dgm:pt modelId="{D5430517-78BC-48BA-823D-F9153B131914}" type="pres">
      <dgm:prSet presAssocID="{80BED2E4-B6C2-46C6-9825-4E8C40F65EC2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E78C86-876E-4011-B015-93953499C0CD}" type="pres">
      <dgm:prSet presAssocID="{80BED2E4-B6C2-46C6-9825-4E8C40F65EC2}" presName="textaccent10" presStyleCnt="0"/>
      <dgm:spPr/>
    </dgm:pt>
    <dgm:pt modelId="{3160B86E-70B8-437B-8E5F-DF2A01D3B994}" type="pres">
      <dgm:prSet presAssocID="{80BED2E4-B6C2-46C6-9825-4E8C40F65EC2}" presName="accentRepeatNode" presStyleLbl="solidAlignAcc1" presStyleIdx="18" presStyleCnt="24"/>
      <dgm:spPr/>
    </dgm:pt>
    <dgm:pt modelId="{CF924772-4CD3-438F-9FF8-6C5BEAEF7A43}" type="pres">
      <dgm:prSet presAssocID="{EFCA945E-3E4E-4B5A-9D99-E39C011BF75E}" presName="image10" presStyleCnt="0"/>
      <dgm:spPr/>
    </dgm:pt>
    <dgm:pt modelId="{0F44927B-6595-4C86-A77C-15EDD71C53CA}" type="pres">
      <dgm:prSet presAssocID="{EFCA945E-3E4E-4B5A-9D99-E39C011BF75E}" presName="imageRepeatNode" presStyleLbl="alignAcc1" presStyleIdx="9" presStyleCnt="12"/>
      <dgm:spPr/>
      <dgm:t>
        <a:bodyPr/>
        <a:lstStyle/>
        <a:p>
          <a:endParaRPr lang="zh-TW" altLang="en-US"/>
        </a:p>
      </dgm:t>
    </dgm:pt>
    <dgm:pt modelId="{25803124-02F7-489E-B932-6F230D15BDE7}" type="pres">
      <dgm:prSet presAssocID="{EFCA945E-3E4E-4B5A-9D99-E39C011BF75E}" presName="imageaccent10" presStyleCnt="0"/>
      <dgm:spPr/>
    </dgm:pt>
    <dgm:pt modelId="{8D28112B-D809-404F-8876-9DE01A2EA4C6}" type="pres">
      <dgm:prSet presAssocID="{EFCA945E-3E4E-4B5A-9D99-E39C011BF75E}" presName="accentRepeatNode" presStyleLbl="solidAlignAcc1" presStyleIdx="19" presStyleCnt="24"/>
      <dgm:spPr/>
    </dgm:pt>
    <dgm:pt modelId="{A5BD7B75-EE72-40BB-AF6F-F8A4D80887E7}" type="pres">
      <dgm:prSet presAssocID="{B3E96656-40E7-48DD-99E7-32729C57FD4F}" presName="text11" presStyleCnt="0"/>
      <dgm:spPr/>
    </dgm:pt>
    <dgm:pt modelId="{A30CDDC2-12F9-48FF-AB17-B1C62034BA74}" type="pres">
      <dgm:prSet presAssocID="{B3E96656-40E7-48DD-99E7-32729C57FD4F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4F3652-F7CE-4FA0-A0D4-4CFA9FB5CCF5}" type="pres">
      <dgm:prSet presAssocID="{B3E96656-40E7-48DD-99E7-32729C57FD4F}" presName="textaccent11" presStyleCnt="0"/>
      <dgm:spPr/>
    </dgm:pt>
    <dgm:pt modelId="{24F7E7FD-3EA8-4E8B-A661-B32EAA72DEB6}" type="pres">
      <dgm:prSet presAssocID="{B3E96656-40E7-48DD-99E7-32729C57FD4F}" presName="accentRepeatNode" presStyleLbl="solidAlignAcc1" presStyleIdx="20" presStyleCnt="24"/>
      <dgm:spPr/>
    </dgm:pt>
    <dgm:pt modelId="{CBF89CF4-B8FE-47ED-A8F6-E88E587A496A}" type="pres">
      <dgm:prSet presAssocID="{A66DC570-E7DB-4456-A467-E82763C4CF3F}" presName="image11" presStyleCnt="0"/>
      <dgm:spPr/>
    </dgm:pt>
    <dgm:pt modelId="{E8BC3B9C-CDC1-4DE8-BA0D-CABCFD63D6AA}" type="pres">
      <dgm:prSet presAssocID="{A66DC570-E7DB-4456-A467-E82763C4CF3F}" presName="imageRepeatNode" presStyleLbl="alignAcc1" presStyleIdx="10" presStyleCnt="12"/>
      <dgm:spPr/>
      <dgm:t>
        <a:bodyPr/>
        <a:lstStyle/>
        <a:p>
          <a:endParaRPr lang="zh-TW" altLang="en-US"/>
        </a:p>
      </dgm:t>
    </dgm:pt>
    <dgm:pt modelId="{636619EC-C549-4165-8285-F10C9BA25405}" type="pres">
      <dgm:prSet presAssocID="{A66DC570-E7DB-4456-A467-E82763C4CF3F}" presName="imageaccent11" presStyleCnt="0"/>
      <dgm:spPr/>
    </dgm:pt>
    <dgm:pt modelId="{FBEE3F58-C8D0-4D2F-A107-512B7F5A5813}" type="pres">
      <dgm:prSet presAssocID="{A66DC570-E7DB-4456-A467-E82763C4CF3F}" presName="accentRepeatNode" presStyleLbl="solidAlignAcc1" presStyleIdx="21" presStyleCnt="24"/>
      <dgm:spPr/>
    </dgm:pt>
    <dgm:pt modelId="{6F57433C-A322-4264-956A-DC949451E542}" type="pres">
      <dgm:prSet presAssocID="{7C7D3D71-7E1B-49F4-80DD-2869FE39DE67}" presName="text12" presStyleCnt="0"/>
      <dgm:spPr/>
    </dgm:pt>
    <dgm:pt modelId="{F2FADC02-6153-4FE4-8D67-1F618D304121}" type="pres">
      <dgm:prSet presAssocID="{7C7D3D71-7E1B-49F4-80DD-2869FE39DE67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F19E9-3971-42FA-83AB-268DFC7512CD}" type="pres">
      <dgm:prSet presAssocID="{7C7D3D71-7E1B-49F4-80DD-2869FE39DE67}" presName="textaccent12" presStyleCnt="0"/>
      <dgm:spPr/>
    </dgm:pt>
    <dgm:pt modelId="{FCD2488C-D44D-4BBB-9DB4-8622F0867E4A}" type="pres">
      <dgm:prSet presAssocID="{7C7D3D71-7E1B-49F4-80DD-2869FE39DE67}" presName="accentRepeatNode" presStyleLbl="solidAlignAcc1" presStyleIdx="22" presStyleCnt="24"/>
      <dgm:spPr/>
    </dgm:pt>
    <dgm:pt modelId="{5986FBF4-23EB-4A59-98F2-D2A8DC244CFD}" type="pres">
      <dgm:prSet presAssocID="{0AB485EC-F563-4596-A734-760FAE9F30EE}" presName="image12" presStyleCnt="0"/>
      <dgm:spPr/>
    </dgm:pt>
    <dgm:pt modelId="{D8672B06-20A6-4CD7-ACBB-56D93D916D46}" type="pres">
      <dgm:prSet presAssocID="{0AB485EC-F563-4596-A734-760FAE9F30EE}" presName="imageRepeatNode" presStyleLbl="alignAcc1" presStyleIdx="11" presStyleCnt="12"/>
      <dgm:spPr/>
      <dgm:t>
        <a:bodyPr/>
        <a:lstStyle/>
        <a:p>
          <a:endParaRPr lang="zh-TW" altLang="en-US"/>
        </a:p>
      </dgm:t>
    </dgm:pt>
    <dgm:pt modelId="{E89065AC-0915-4511-B7A0-5E68A3DADAFC}" type="pres">
      <dgm:prSet presAssocID="{0AB485EC-F563-4596-A734-760FAE9F30EE}" presName="imageaccent12" presStyleCnt="0"/>
      <dgm:spPr/>
    </dgm:pt>
    <dgm:pt modelId="{A8F0F211-FA7B-4E26-856E-0346E6D94479}" type="pres">
      <dgm:prSet presAssocID="{0AB485EC-F563-4596-A734-760FAE9F30EE}" presName="accentRepeatNode" presStyleLbl="solidAlignAcc1" presStyleIdx="23" presStyleCnt="24"/>
      <dgm:spPr/>
    </dgm:pt>
  </dgm:ptLst>
  <dgm:cxnLst>
    <dgm:cxn modelId="{17C21FC5-82E7-4AD4-AAFB-61E0FA227B7A}" type="presOf" srcId="{5A928BF0-D765-4CEB-BD62-F54E693EEA4B}" destId="{ED5D0CD5-5D6D-4E22-8186-2DE9995E898B}" srcOrd="0" destOrd="0" presId="urn:microsoft.com/office/officeart/2008/layout/HexagonCluster"/>
    <dgm:cxn modelId="{6CEA7762-FE2B-49B7-8BCB-4D9016CEB007}" type="presOf" srcId="{7C7D3D71-7E1B-49F4-80DD-2869FE39DE67}" destId="{F2FADC02-6153-4FE4-8D67-1F618D304121}" srcOrd="0" destOrd="0" presId="urn:microsoft.com/office/officeart/2008/layout/HexagonCluster"/>
    <dgm:cxn modelId="{7E64A962-8C84-45F6-A37B-3FCB187EE907}" type="presOf" srcId="{B35A0705-0409-4996-B668-421C841FBC1A}" destId="{476B4395-592E-47DA-A9F6-7B0D9551DB85}" srcOrd="0" destOrd="0" presId="urn:microsoft.com/office/officeart/2008/layout/HexagonCluster"/>
    <dgm:cxn modelId="{64D3E6DF-EC4B-4466-9886-E925484120EB}" type="presOf" srcId="{BC7AAD6E-F79F-47AD-8F08-BDEB92447DF6}" destId="{3C32E2A3-502B-4ACF-B80D-89E53AA579D5}" srcOrd="0" destOrd="0" presId="urn:microsoft.com/office/officeart/2008/layout/HexagonCluster"/>
    <dgm:cxn modelId="{6C8271F1-3AD1-4DFF-AD2A-7AB3B28B1442}" type="presOf" srcId="{3F8A48CC-23BA-40CC-BBCB-89EC362CE62C}" destId="{82874ACB-0694-4648-9370-D55F0EADD5C1}" srcOrd="0" destOrd="0" presId="urn:microsoft.com/office/officeart/2008/layout/HexagonCluster"/>
    <dgm:cxn modelId="{37DC1B45-AFED-4892-A9E8-A9DB15B0FA8D}" type="presOf" srcId="{09CB588E-4AB9-45E9-909D-5C812B1F6BA6}" destId="{DA7A914B-4ACA-46B7-A3AD-06641E3B680F}" srcOrd="0" destOrd="0" presId="urn:microsoft.com/office/officeart/2008/layout/HexagonCluster"/>
    <dgm:cxn modelId="{A332D415-2CE6-4017-96C5-8D1245DD6602}" type="presOf" srcId="{0DF85ECE-2B26-47C0-93FE-25DF2F4A6123}" destId="{41955D22-C3F8-4752-AE02-A8385AB331DB}" srcOrd="0" destOrd="0" presId="urn:microsoft.com/office/officeart/2008/layout/HexagonCluster"/>
    <dgm:cxn modelId="{1E497B38-A3FC-47F9-8A21-9EC9001A0706}" type="presOf" srcId="{CE7F82A4-B687-492A-8615-2FBBD52A59FF}" destId="{5B1DC52C-9210-45B6-A954-DF1E09984DA7}" srcOrd="0" destOrd="0" presId="urn:microsoft.com/office/officeart/2008/layout/HexagonCluster"/>
    <dgm:cxn modelId="{0BECA4DE-581D-4DA6-AD8A-8ADB13FCFDBC}" srcId="{0DF85ECE-2B26-47C0-93FE-25DF2F4A6123}" destId="{BC7AAD6E-F79F-47AD-8F08-BDEB92447DF6}" srcOrd="6" destOrd="0" parTransId="{47B90AD4-759B-4EA3-B7BD-72C6A85CA4D5}" sibTransId="{46ED55CC-0A0F-4FAF-AA3E-C1DFD2985F08}"/>
    <dgm:cxn modelId="{160D6A42-AD0A-4884-B3D3-C65A3C368AAB}" type="presOf" srcId="{BB692A46-0FD5-4F7D-9B08-03A8A23FC9A7}" destId="{633B2435-0FFF-40C4-A149-676F55CDC212}" srcOrd="0" destOrd="0" presId="urn:microsoft.com/office/officeart/2008/layout/HexagonCluster"/>
    <dgm:cxn modelId="{4A55195A-1EED-4E3B-9594-E8E871210F28}" type="presOf" srcId="{FCC73047-769D-4968-B2C3-E8277F7276E8}" destId="{66B47CF7-6AE3-49F9-8B01-5E8C75530B60}" srcOrd="0" destOrd="0" presId="urn:microsoft.com/office/officeart/2008/layout/HexagonCluster"/>
    <dgm:cxn modelId="{61D0C430-E8B2-4D85-8CB9-45B74AFEF1FB}" srcId="{0DF85ECE-2B26-47C0-93FE-25DF2F4A6123}" destId="{80BED2E4-B6C2-46C6-9825-4E8C40F65EC2}" srcOrd="9" destOrd="0" parTransId="{16233A00-D065-472E-BF1A-54CFA2CED488}" sibTransId="{EFCA945E-3E4E-4B5A-9D99-E39C011BF75E}"/>
    <dgm:cxn modelId="{C4FFA487-B626-434F-8BB2-90660AFDAC0F}" srcId="{0DF85ECE-2B26-47C0-93FE-25DF2F4A6123}" destId="{BB692A46-0FD5-4F7D-9B08-03A8A23FC9A7}" srcOrd="7" destOrd="0" parTransId="{C5FA3055-9271-4B2E-B8F6-C51ED00FA294}" sibTransId="{F37C7B3C-15CC-4BDF-986F-D351CF4F3807}"/>
    <dgm:cxn modelId="{76CF72DC-0D2B-43EF-9790-BDF823117E18}" type="presOf" srcId="{B3E96656-40E7-48DD-99E7-32729C57FD4F}" destId="{A30CDDC2-12F9-48FF-AB17-B1C62034BA74}" srcOrd="0" destOrd="0" presId="urn:microsoft.com/office/officeart/2008/layout/HexagonCluster"/>
    <dgm:cxn modelId="{DF05D8F0-5835-4F80-BB6B-CBB6AF70FEEF}" srcId="{0DF85ECE-2B26-47C0-93FE-25DF2F4A6123}" destId="{B3E96656-40E7-48DD-99E7-32729C57FD4F}" srcOrd="10" destOrd="0" parTransId="{71922880-AA6E-4F66-BA28-F0506A031F1A}" sibTransId="{A66DC570-E7DB-4456-A467-E82763C4CF3F}"/>
    <dgm:cxn modelId="{AC40D2D1-4504-4C5E-9196-FB79016535F5}" type="presOf" srcId="{5C0546E6-725E-4D08-B095-8A6AE827E0DD}" destId="{21539973-3F31-4166-A81C-1D6EAEE454DF}" srcOrd="0" destOrd="0" presId="urn:microsoft.com/office/officeart/2008/layout/HexagonCluster"/>
    <dgm:cxn modelId="{E8B735C9-4426-437A-A4F3-EB09FA121090}" type="presOf" srcId="{80BED2E4-B6C2-46C6-9825-4E8C40F65EC2}" destId="{D5430517-78BC-48BA-823D-F9153B131914}" srcOrd="0" destOrd="0" presId="urn:microsoft.com/office/officeart/2008/layout/HexagonCluster"/>
    <dgm:cxn modelId="{F011A3AE-253D-461A-A8D7-DF29CB8E5FA6}" type="presOf" srcId="{E5364CCA-724D-4074-9726-3DA1A6B5CD03}" destId="{6488D03C-EC5A-42E8-9ABB-4EFFE1D44E7E}" srcOrd="0" destOrd="0" presId="urn:microsoft.com/office/officeart/2008/layout/HexagonCluster"/>
    <dgm:cxn modelId="{6E7E0670-9684-46DD-8DD6-4C7AFD76243B}" type="presOf" srcId="{9AE5324E-31DE-4336-ACDF-848A6A458EC5}" destId="{65B3CFDA-94B6-4F49-B0AF-C6928C49EDA8}" srcOrd="0" destOrd="0" presId="urn:microsoft.com/office/officeart/2008/layout/HexagonCluster"/>
    <dgm:cxn modelId="{436467D3-9BCE-48C5-B48A-7A5BC0F305D9}" type="presOf" srcId="{A66DC570-E7DB-4456-A467-E82763C4CF3F}" destId="{E8BC3B9C-CDC1-4DE8-BA0D-CABCFD63D6AA}" srcOrd="0" destOrd="0" presId="urn:microsoft.com/office/officeart/2008/layout/HexagonCluster"/>
    <dgm:cxn modelId="{6FD0A48A-06CF-4EE8-BD61-C41CA1FBB8F8}" type="presOf" srcId="{46ED55CC-0A0F-4FAF-AA3E-C1DFD2985F08}" destId="{028251AC-9043-4973-8F84-B645CE9AC2E8}" srcOrd="0" destOrd="0" presId="urn:microsoft.com/office/officeart/2008/layout/HexagonCluster"/>
    <dgm:cxn modelId="{418C0666-C295-4E9B-BE28-E47698F60A02}" srcId="{0DF85ECE-2B26-47C0-93FE-25DF2F4A6123}" destId="{FCC73047-769D-4968-B2C3-E8277F7276E8}" srcOrd="1" destOrd="0" parTransId="{99EB9660-975F-4199-9C93-42EE9961EF74}" sibTransId="{4AF81567-768C-432D-8204-51660C6BA01D}"/>
    <dgm:cxn modelId="{2C1B81C4-1B15-4B8A-A6F8-40AC82B3846E}" type="presOf" srcId="{3AF0C573-D494-4E87-8B62-229ED79D5043}" destId="{6F4F0AED-8EAC-41A0-BB8F-88DC9707318F}" srcOrd="0" destOrd="0" presId="urn:microsoft.com/office/officeart/2008/layout/HexagonCluster"/>
    <dgm:cxn modelId="{C9530F0F-DC47-49A1-AEC9-1503C62F2493}" type="presOf" srcId="{F37C7B3C-15CC-4BDF-986F-D351CF4F3807}" destId="{DD837A2A-040A-4E06-8154-EC8D920A5C09}" srcOrd="0" destOrd="0" presId="urn:microsoft.com/office/officeart/2008/layout/HexagonCluster"/>
    <dgm:cxn modelId="{7C8ADACE-31BA-4BC0-A0C0-BAD52F3BE2FA}" srcId="{0DF85ECE-2B26-47C0-93FE-25DF2F4A6123}" destId="{B35A0705-0409-4996-B668-421C841FBC1A}" srcOrd="3" destOrd="0" parTransId="{71CAC805-19BE-4B61-BC45-3AFBD5B41E02}" sibTransId="{5A928BF0-D765-4CEB-BD62-F54E693EEA4B}"/>
    <dgm:cxn modelId="{F5756DE7-D399-449E-A4FC-CACE84085F85}" srcId="{0DF85ECE-2B26-47C0-93FE-25DF2F4A6123}" destId="{3F8A48CC-23BA-40CC-BBCB-89EC362CE62C}" srcOrd="4" destOrd="0" parTransId="{AE5BAE13-A91D-4F11-9E2E-84771A9C46F3}" sibTransId="{E5364CCA-724D-4074-9726-3DA1A6B5CD03}"/>
    <dgm:cxn modelId="{64F34D2A-8C9A-447B-B154-024C7F0643BF}" type="presOf" srcId="{22FFFB4A-C58D-4134-ADB5-6D4DAAA91237}" destId="{F044FABF-B17A-4402-8263-8D7F9F047306}" srcOrd="0" destOrd="0" presId="urn:microsoft.com/office/officeart/2008/layout/HexagonCluster"/>
    <dgm:cxn modelId="{0930C4FD-5D7A-4DA2-8FA4-F57233F33E28}" srcId="{0DF85ECE-2B26-47C0-93FE-25DF2F4A6123}" destId="{4D56BA4B-ADA4-497E-A489-7CB98B75D4EE}" srcOrd="0" destOrd="0" parTransId="{34A3A625-634F-4BB8-B1C8-01E51F41CB11}" sibTransId="{09CB588E-4AB9-45E9-909D-5C812B1F6BA6}"/>
    <dgm:cxn modelId="{1193B545-48BC-4E57-BDC0-5C1B8675F028}" srcId="{0DF85ECE-2B26-47C0-93FE-25DF2F4A6123}" destId="{D254FC78-4BCC-4D92-B116-A77498F4280C}" srcOrd="2" destOrd="0" parTransId="{76975762-B7BD-4B8F-8101-C0B88A58508C}" sibTransId="{22FFFB4A-C58D-4134-ADB5-6D4DAAA91237}"/>
    <dgm:cxn modelId="{15CBC3C4-2197-4F93-913E-67BA25136D83}" type="presOf" srcId="{0AB485EC-F563-4596-A734-760FAE9F30EE}" destId="{D8672B06-20A6-4CD7-ACBB-56D93D916D46}" srcOrd="0" destOrd="0" presId="urn:microsoft.com/office/officeart/2008/layout/HexagonCluster"/>
    <dgm:cxn modelId="{B55E6941-7BB9-4EE6-8650-E70C99BEEDBC}" type="presOf" srcId="{D254FC78-4BCC-4D92-B116-A77498F4280C}" destId="{A981E728-6F01-4144-BD30-AF6E73B96577}" srcOrd="0" destOrd="0" presId="urn:microsoft.com/office/officeart/2008/layout/HexagonCluster"/>
    <dgm:cxn modelId="{9DA9452D-164A-4ED8-B7B5-B9DE6EDC449E}" type="presOf" srcId="{4D56BA4B-ADA4-497E-A489-7CB98B75D4EE}" destId="{0FDDF9B3-08A3-42D5-8D6D-0DAB38085A49}" srcOrd="0" destOrd="0" presId="urn:microsoft.com/office/officeart/2008/layout/HexagonCluster"/>
    <dgm:cxn modelId="{87090D65-21C1-42BA-B100-4A4DDA50D579}" srcId="{0DF85ECE-2B26-47C0-93FE-25DF2F4A6123}" destId="{3AF0C573-D494-4E87-8B62-229ED79D5043}" srcOrd="5" destOrd="0" parTransId="{BBBB27B9-4460-4B14-8CCA-762FA4B6E724}" sibTransId="{CE7F82A4-B687-492A-8615-2FBBD52A59FF}"/>
    <dgm:cxn modelId="{DCE188C7-464B-491A-90E2-2ADD2A97B64E}" srcId="{0DF85ECE-2B26-47C0-93FE-25DF2F4A6123}" destId="{7C7D3D71-7E1B-49F4-80DD-2869FE39DE67}" srcOrd="11" destOrd="0" parTransId="{A2031FBF-4063-49D5-B235-D1D8A0EE9E20}" sibTransId="{0AB485EC-F563-4596-A734-760FAE9F30EE}"/>
    <dgm:cxn modelId="{93EFE110-0865-481C-AD5F-32636F91C4C0}" srcId="{0DF85ECE-2B26-47C0-93FE-25DF2F4A6123}" destId="{9AE5324E-31DE-4336-ACDF-848A6A458EC5}" srcOrd="8" destOrd="0" parTransId="{CC05B92E-562E-460D-A005-3F9A1F1B6DD3}" sibTransId="{5C0546E6-725E-4D08-B095-8A6AE827E0DD}"/>
    <dgm:cxn modelId="{16EB67BE-9B3B-4A6F-B114-E2C7C2A73BC9}" type="presOf" srcId="{EFCA945E-3E4E-4B5A-9D99-E39C011BF75E}" destId="{0F44927B-6595-4C86-A77C-15EDD71C53CA}" srcOrd="0" destOrd="0" presId="urn:microsoft.com/office/officeart/2008/layout/HexagonCluster"/>
    <dgm:cxn modelId="{975C94D2-5D92-4321-A282-779B327E4333}" type="presOf" srcId="{4AF81567-768C-432D-8204-51660C6BA01D}" destId="{63BF1A2E-A883-466B-9D1A-56E1800B788C}" srcOrd="0" destOrd="0" presId="urn:microsoft.com/office/officeart/2008/layout/HexagonCluster"/>
    <dgm:cxn modelId="{A1947C4B-B335-4807-9C21-80C0E3A37F03}" type="presParOf" srcId="{41955D22-C3F8-4752-AE02-A8385AB331DB}" destId="{327AF6F6-5FFC-4DA9-8F2E-7DAF1F792B10}" srcOrd="0" destOrd="0" presId="urn:microsoft.com/office/officeart/2008/layout/HexagonCluster"/>
    <dgm:cxn modelId="{F15263F2-7D31-426E-86FD-333B5CA01FB3}" type="presParOf" srcId="{327AF6F6-5FFC-4DA9-8F2E-7DAF1F792B10}" destId="{0FDDF9B3-08A3-42D5-8D6D-0DAB38085A49}" srcOrd="0" destOrd="0" presId="urn:microsoft.com/office/officeart/2008/layout/HexagonCluster"/>
    <dgm:cxn modelId="{7FEE668A-BBBC-48F6-BB33-A1C08C80B554}" type="presParOf" srcId="{41955D22-C3F8-4752-AE02-A8385AB331DB}" destId="{587FAF59-B0E0-4F75-AB1C-77356F7C4BC5}" srcOrd="1" destOrd="0" presId="urn:microsoft.com/office/officeart/2008/layout/HexagonCluster"/>
    <dgm:cxn modelId="{47EDECAE-A450-4DA5-86BB-A652CC38CDE6}" type="presParOf" srcId="{587FAF59-B0E0-4F75-AB1C-77356F7C4BC5}" destId="{A3769F05-0CA8-43C3-954E-B9B99D901C09}" srcOrd="0" destOrd="0" presId="urn:microsoft.com/office/officeart/2008/layout/HexagonCluster"/>
    <dgm:cxn modelId="{737F52DB-E39F-440E-A6C3-7963847187F4}" type="presParOf" srcId="{41955D22-C3F8-4752-AE02-A8385AB331DB}" destId="{C97C8077-42BC-4D3B-9964-19E44B1CA3FD}" srcOrd="2" destOrd="0" presId="urn:microsoft.com/office/officeart/2008/layout/HexagonCluster"/>
    <dgm:cxn modelId="{0D709DFB-91BF-435B-AEB0-4240179A88DC}" type="presParOf" srcId="{C97C8077-42BC-4D3B-9964-19E44B1CA3FD}" destId="{DA7A914B-4ACA-46B7-A3AD-06641E3B680F}" srcOrd="0" destOrd="0" presId="urn:microsoft.com/office/officeart/2008/layout/HexagonCluster"/>
    <dgm:cxn modelId="{C17AF12B-F6C3-46BB-9FA1-273CAFFE07A0}" type="presParOf" srcId="{41955D22-C3F8-4752-AE02-A8385AB331DB}" destId="{B60F08A3-C353-4F1F-AECC-3577C4F1E629}" srcOrd="3" destOrd="0" presId="urn:microsoft.com/office/officeart/2008/layout/HexagonCluster"/>
    <dgm:cxn modelId="{C3F0287E-2816-4327-95A9-90C3AD59178B}" type="presParOf" srcId="{B60F08A3-C353-4F1F-AECC-3577C4F1E629}" destId="{3756A170-88F3-4E60-8CB2-3627D8D26CDB}" srcOrd="0" destOrd="0" presId="urn:microsoft.com/office/officeart/2008/layout/HexagonCluster"/>
    <dgm:cxn modelId="{97A135F5-9E78-4AD0-803E-2A0523944B96}" type="presParOf" srcId="{41955D22-C3F8-4752-AE02-A8385AB331DB}" destId="{940636F6-F7B9-495C-B7CD-C17A4668D5AF}" srcOrd="4" destOrd="0" presId="urn:microsoft.com/office/officeart/2008/layout/HexagonCluster"/>
    <dgm:cxn modelId="{8EE3D0EB-42C6-44CC-8EC9-20C61749BC62}" type="presParOf" srcId="{940636F6-F7B9-495C-B7CD-C17A4668D5AF}" destId="{66B47CF7-6AE3-49F9-8B01-5E8C75530B60}" srcOrd="0" destOrd="0" presId="urn:microsoft.com/office/officeart/2008/layout/HexagonCluster"/>
    <dgm:cxn modelId="{8B191C3C-9FC3-4D25-A679-7719264644AE}" type="presParOf" srcId="{41955D22-C3F8-4752-AE02-A8385AB331DB}" destId="{0A6B2826-F074-4F0A-B7BD-DEB24642A236}" srcOrd="5" destOrd="0" presId="urn:microsoft.com/office/officeart/2008/layout/HexagonCluster"/>
    <dgm:cxn modelId="{016ED30F-3447-43C3-887C-0980855D65E8}" type="presParOf" srcId="{0A6B2826-F074-4F0A-B7BD-DEB24642A236}" destId="{C8A6B76D-8239-45A9-ABF3-5C96E9B966D1}" srcOrd="0" destOrd="0" presId="urn:microsoft.com/office/officeart/2008/layout/HexagonCluster"/>
    <dgm:cxn modelId="{302269CF-8795-41EA-89A4-05F4F2638D74}" type="presParOf" srcId="{41955D22-C3F8-4752-AE02-A8385AB331DB}" destId="{CC826028-95FC-485C-BB0A-8C5624663C60}" srcOrd="6" destOrd="0" presId="urn:microsoft.com/office/officeart/2008/layout/HexagonCluster"/>
    <dgm:cxn modelId="{2CF8CC7C-D1C4-4678-8812-44C548A7323D}" type="presParOf" srcId="{CC826028-95FC-485C-BB0A-8C5624663C60}" destId="{63BF1A2E-A883-466B-9D1A-56E1800B788C}" srcOrd="0" destOrd="0" presId="urn:microsoft.com/office/officeart/2008/layout/HexagonCluster"/>
    <dgm:cxn modelId="{55DA7600-785C-4C1E-963B-132E386419D9}" type="presParOf" srcId="{41955D22-C3F8-4752-AE02-A8385AB331DB}" destId="{8D9063EA-641A-43AB-99AF-12BA38FFECAB}" srcOrd="7" destOrd="0" presId="urn:microsoft.com/office/officeart/2008/layout/HexagonCluster"/>
    <dgm:cxn modelId="{3EA5D6CF-1914-4421-9609-4B38D46A8687}" type="presParOf" srcId="{8D9063EA-641A-43AB-99AF-12BA38FFECAB}" destId="{C5A0C68F-8A84-4290-BB2E-8807970EF6C8}" srcOrd="0" destOrd="0" presId="urn:microsoft.com/office/officeart/2008/layout/HexagonCluster"/>
    <dgm:cxn modelId="{CB7750FC-C4F8-4EAB-B243-F9B1AFBB56D0}" type="presParOf" srcId="{41955D22-C3F8-4752-AE02-A8385AB331DB}" destId="{3C6B669F-E6B9-43A9-8877-F85F34EF127C}" srcOrd="8" destOrd="0" presId="urn:microsoft.com/office/officeart/2008/layout/HexagonCluster"/>
    <dgm:cxn modelId="{D46CE7D9-477D-4E6B-844C-A409F623A0B8}" type="presParOf" srcId="{3C6B669F-E6B9-43A9-8877-F85F34EF127C}" destId="{A981E728-6F01-4144-BD30-AF6E73B96577}" srcOrd="0" destOrd="0" presId="urn:microsoft.com/office/officeart/2008/layout/HexagonCluster"/>
    <dgm:cxn modelId="{4E4B471F-0947-4022-823A-A0691A74F070}" type="presParOf" srcId="{41955D22-C3F8-4752-AE02-A8385AB331DB}" destId="{919CD8F4-6111-4886-80E4-C7BF0D27A022}" srcOrd="9" destOrd="0" presId="urn:microsoft.com/office/officeart/2008/layout/HexagonCluster"/>
    <dgm:cxn modelId="{4F9DC036-473A-434A-B6B6-06236A5EE39F}" type="presParOf" srcId="{919CD8F4-6111-4886-80E4-C7BF0D27A022}" destId="{FC04B830-437E-4720-928E-4CC4B84E9437}" srcOrd="0" destOrd="0" presId="urn:microsoft.com/office/officeart/2008/layout/HexagonCluster"/>
    <dgm:cxn modelId="{188A0877-2EF6-430F-B332-65436F22B104}" type="presParOf" srcId="{41955D22-C3F8-4752-AE02-A8385AB331DB}" destId="{D92DFA18-63DB-4B02-B77E-DC0FA5B9A633}" srcOrd="10" destOrd="0" presId="urn:microsoft.com/office/officeart/2008/layout/HexagonCluster"/>
    <dgm:cxn modelId="{AD6ECD10-251C-4D84-A93A-317D055135FA}" type="presParOf" srcId="{D92DFA18-63DB-4B02-B77E-DC0FA5B9A633}" destId="{F044FABF-B17A-4402-8263-8D7F9F047306}" srcOrd="0" destOrd="0" presId="urn:microsoft.com/office/officeart/2008/layout/HexagonCluster"/>
    <dgm:cxn modelId="{0680AE4E-A248-4999-87CD-43E198000A00}" type="presParOf" srcId="{41955D22-C3F8-4752-AE02-A8385AB331DB}" destId="{8DFA0C49-663C-45CC-87CF-F309C4DE7557}" srcOrd="11" destOrd="0" presId="urn:microsoft.com/office/officeart/2008/layout/HexagonCluster"/>
    <dgm:cxn modelId="{776CF2DA-3201-4F51-8638-4956366EAE2E}" type="presParOf" srcId="{8DFA0C49-663C-45CC-87CF-F309C4DE7557}" destId="{D20DC28D-AEBA-40FF-AA0C-7775A86A91DC}" srcOrd="0" destOrd="0" presId="urn:microsoft.com/office/officeart/2008/layout/HexagonCluster"/>
    <dgm:cxn modelId="{849E3402-341E-4AA0-9763-0A580F54A6EC}" type="presParOf" srcId="{41955D22-C3F8-4752-AE02-A8385AB331DB}" destId="{C6A736B3-E20C-4AA0-8670-C272F76189A3}" srcOrd="12" destOrd="0" presId="urn:microsoft.com/office/officeart/2008/layout/HexagonCluster"/>
    <dgm:cxn modelId="{5C1BF02F-C56F-49EC-9972-33D1BB4BDEF5}" type="presParOf" srcId="{C6A736B3-E20C-4AA0-8670-C272F76189A3}" destId="{476B4395-592E-47DA-A9F6-7B0D9551DB85}" srcOrd="0" destOrd="0" presId="urn:microsoft.com/office/officeart/2008/layout/HexagonCluster"/>
    <dgm:cxn modelId="{D44AB754-8591-4537-BEC9-6875A3882204}" type="presParOf" srcId="{41955D22-C3F8-4752-AE02-A8385AB331DB}" destId="{A5C56719-CF3C-48F7-8186-9025D322E20F}" srcOrd="13" destOrd="0" presId="urn:microsoft.com/office/officeart/2008/layout/HexagonCluster"/>
    <dgm:cxn modelId="{834266A1-81A9-42FC-A45D-B3CEA821AA50}" type="presParOf" srcId="{A5C56719-CF3C-48F7-8186-9025D322E20F}" destId="{050B2687-CD04-46B6-8438-24087078510B}" srcOrd="0" destOrd="0" presId="urn:microsoft.com/office/officeart/2008/layout/HexagonCluster"/>
    <dgm:cxn modelId="{A94D343F-11B2-47DF-B819-E46DFCF97996}" type="presParOf" srcId="{41955D22-C3F8-4752-AE02-A8385AB331DB}" destId="{085A9D72-0EF3-45B0-B6EF-6088766A83B9}" srcOrd="14" destOrd="0" presId="urn:microsoft.com/office/officeart/2008/layout/HexagonCluster"/>
    <dgm:cxn modelId="{AFB510C4-0B41-450F-9750-DB710063E459}" type="presParOf" srcId="{085A9D72-0EF3-45B0-B6EF-6088766A83B9}" destId="{ED5D0CD5-5D6D-4E22-8186-2DE9995E898B}" srcOrd="0" destOrd="0" presId="urn:microsoft.com/office/officeart/2008/layout/HexagonCluster"/>
    <dgm:cxn modelId="{5932A980-12FB-4FCC-9416-CA913751F1E6}" type="presParOf" srcId="{41955D22-C3F8-4752-AE02-A8385AB331DB}" destId="{09F70BDE-57CD-414D-A160-670692C97A6F}" srcOrd="15" destOrd="0" presId="urn:microsoft.com/office/officeart/2008/layout/HexagonCluster"/>
    <dgm:cxn modelId="{AEFF8CC3-BB76-4FBD-B762-1CF60C75FAA7}" type="presParOf" srcId="{09F70BDE-57CD-414D-A160-670692C97A6F}" destId="{8C894D9E-F0E6-47AC-986F-13DB6C74BDF9}" srcOrd="0" destOrd="0" presId="urn:microsoft.com/office/officeart/2008/layout/HexagonCluster"/>
    <dgm:cxn modelId="{FBBE11E3-CDC4-45CC-BEB7-3FB778845996}" type="presParOf" srcId="{41955D22-C3F8-4752-AE02-A8385AB331DB}" destId="{F3432DA7-3FB8-4FCC-B567-72150D89DAC1}" srcOrd="16" destOrd="0" presId="urn:microsoft.com/office/officeart/2008/layout/HexagonCluster"/>
    <dgm:cxn modelId="{2B944095-E477-4A2E-A452-AB62A0867563}" type="presParOf" srcId="{F3432DA7-3FB8-4FCC-B567-72150D89DAC1}" destId="{82874ACB-0694-4648-9370-D55F0EADD5C1}" srcOrd="0" destOrd="0" presId="urn:microsoft.com/office/officeart/2008/layout/HexagonCluster"/>
    <dgm:cxn modelId="{6947C4D3-863D-45BB-A381-D19D8D2249C8}" type="presParOf" srcId="{41955D22-C3F8-4752-AE02-A8385AB331DB}" destId="{02BDC85C-124A-428F-AD33-2E4096E98051}" srcOrd="17" destOrd="0" presId="urn:microsoft.com/office/officeart/2008/layout/HexagonCluster"/>
    <dgm:cxn modelId="{89959EDC-3027-4952-A234-C9B19E022306}" type="presParOf" srcId="{02BDC85C-124A-428F-AD33-2E4096E98051}" destId="{8D84B360-125E-4A0B-BA97-B642D376959F}" srcOrd="0" destOrd="0" presId="urn:microsoft.com/office/officeart/2008/layout/HexagonCluster"/>
    <dgm:cxn modelId="{68455E3E-D4CD-4BBE-8EFE-3ACF85B133BE}" type="presParOf" srcId="{41955D22-C3F8-4752-AE02-A8385AB331DB}" destId="{3A024666-FF64-4703-9A07-442A7F4CBA32}" srcOrd="18" destOrd="0" presId="urn:microsoft.com/office/officeart/2008/layout/HexagonCluster"/>
    <dgm:cxn modelId="{617F12F4-5630-4D3A-84B7-3C32C35C50D5}" type="presParOf" srcId="{3A024666-FF64-4703-9A07-442A7F4CBA32}" destId="{6488D03C-EC5A-42E8-9ABB-4EFFE1D44E7E}" srcOrd="0" destOrd="0" presId="urn:microsoft.com/office/officeart/2008/layout/HexagonCluster"/>
    <dgm:cxn modelId="{E256EF9F-FBA4-46F1-BD29-EF0F992AB406}" type="presParOf" srcId="{41955D22-C3F8-4752-AE02-A8385AB331DB}" destId="{87471A15-F30E-4BBE-9098-D058DE1D188C}" srcOrd="19" destOrd="0" presId="urn:microsoft.com/office/officeart/2008/layout/HexagonCluster"/>
    <dgm:cxn modelId="{1358B9A1-A2AA-4F49-9C49-8970C1A76DF4}" type="presParOf" srcId="{87471A15-F30E-4BBE-9098-D058DE1D188C}" destId="{8DCE481C-E80D-4C44-AE10-6FC6440920FB}" srcOrd="0" destOrd="0" presId="urn:microsoft.com/office/officeart/2008/layout/HexagonCluster"/>
    <dgm:cxn modelId="{D47E62F6-D800-46AA-8D83-83349C1862AF}" type="presParOf" srcId="{41955D22-C3F8-4752-AE02-A8385AB331DB}" destId="{215AAAF1-60A8-42B7-9EE4-AAB651BF24A7}" srcOrd="20" destOrd="0" presId="urn:microsoft.com/office/officeart/2008/layout/HexagonCluster"/>
    <dgm:cxn modelId="{3F586D33-A517-4D16-B219-4AE3264A171B}" type="presParOf" srcId="{215AAAF1-60A8-42B7-9EE4-AAB651BF24A7}" destId="{6F4F0AED-8EAC-41A0-BB8F-88DC9707318F}" srcOrd="0" destOrd="0" presId="urn:microsoft.com/office/officeart/2008/layout/HexagonCluster"/>
    <dgm:cxn modelId="{B8147A19-39D7-41C1-8972-97C91CE08250}" type="presParOf" srcId="{41955D22-C3F8-4752-AE02-A8385AB331DB}" destId="{9C02CC89-E722-4D70-9CCB-BF10FF32F32E}" srcOrd="21" destOrd="0" presId="urn:microsoft.com/office/officeart/2008/layout/HexagonCluster"/>
    <dgm:cxn modelId="{8E581374-FA33-4B9A-BBBE-95F964FE155D}" type="presParOf" srcId="{9C02CC89-E722-4D70-9CCB-BF10FF32F32E}" destId="{FA3491E1-4AE9-4249-B620-859618A1A58E}" srcOrd="0" destOrd="0" presId="urn:microsoft.com/office/officeart/2008/layout/HexagonCluster"/>
    <dgm:cxn modelId="{E021C3B4-857E-411B-9985-58460B77BC38}" type="presParOf" srcId="{41955D22-C3F8-4752-AE02-A8385AB331DB}" destId="{61715E49-58F2-4380-88FD-7496373E2F02}" srcOrd="22" destOrd="0" presId="urn:microsoft.com/office/officeart/2008/layout/HexagonCluster"/>
    <dgm:cxn modelId="{F0A2F3AF-E369-4A95-BBD5-5C2C8F827A76}" type="presParOf" srcId="{61715E49-58F2-4380-88FD-7496373E2F02}" destId="{5B1DC52C-9210-45B6-A954-DF1E09984DA7}" srcOrd="0" destOrd="0" presId="urn:microsoft.com/office/officeart/2008/layout/HexagonCluster"/>
    <dgm:cxn modelId="{61197139-FDFE-4F41-9356-A6C42DA5DFF2}" type="presParOf" srcId="{41955D22-C3F8-4752-AE02-A8385AB331DB}" destId="{E8C832A6-9192-4A6E-A0E8-3AA015DBC490}" srcOrd="23" destOrd="0" presId="urn:microsoft.com/office/officeart/2008/layout/HexagonCluster"/>
    <dgm:cxn modelId="{051E8D00-5E38-4CD9-8787-C4C66179309C}" type="presParOf" srcId="{E8C832A6-9192-4A6E-A0E8-3AA015DBC490}" destId="{232C6760-4CCC-4B9F-B6B7-6BEC91EF3844}" srcOrd="0" destOrd="0" presId="urn:microsoft.com/office/officeart/2008/layout/HexagonCluster"/>
    <dgm:cxn modelId="{ABD31168-F4D2-4050-A62D-A266E4BFC2B2}" type="presParOf" srcId="{41955D22-C3F8-4752-AE02-A8385AB331DB}" destId="{F951EE04-92BE-4BB7-8224-585642F98427}" srcOrd="24" destOrd="0" presId="urn:microsoft.com/office/officeart/2008/layout/HexagonCluster"/>
    <dgm:cxn modelId="{24CD22E9-E371-4DB6-8933-CD638AADC7B6}" type="presParOf" srcId="{F951EE04-92BE-4BB7-8224-585642F98427}" destId="{3C32E2A3-502B-4ACF-B80D-89E53AA579D5}" srcOrd="0" destOrd="0" presId="urn:microsoft.com/office/officeart/2008/layout/HexagonCluster"/>
    <dgm:cxn modelId="{61F5B628-9C38-4467-98CF-EBF5FEB2D47D}" type="presParOf" srcId="{41955D22-C3F8-4752-AE02-A8385AB331DB}" destId="{91559FC5-0B93-4AC4-8CAC-22F78E2FA16F}" srcOrd="25" destOrd="0" presId="urn:microsoft.com/office/officeart/2008/layout/HexagonCluster"/>
    <dgm:cxn modelId="{1163EDCA-1960-45A3-BF87-C5C61A8FA91F}" type="presParOf" srcId="{91559FC5-0B93-4AC4-8CAC-22F78E2FA16F}" destId="{3E43A7A4-752E-4CA3-9248-458960440B73}" srcOrd="0" destOrd="0" presId="urn:microsoft.com/office/officeart/2008/layout/HexagonCluster"/>
    <dgm:cxn modelId="{48FFC8DA-C671-4C30-B480-67181E74A4CA}" type="presParOf" srcId="{41955D22-C3F8-4752-AE02-A8385AB331DB}" destId="{ECE9BE9E-B943-47DF-A789-87C699EA3BFA}" srcOrd="26" destOrd="0" presId="urn:microsoft.com/office/officeart/2008/layout/HexagonCluster"/>
    <dgm:cxn modelId="{6C69AD2F-F793-4D62-80C6-F378E7D69C27}" type="presParOf" srcId="{ECE9BE9E-B943-47DF-A789-87C699EA3BFA}" destId="{028251AC-9043-4973-8F84-B645CE9AC2E8}" srcOrd="0" destOrd="0" presId="urn:microsoft.com/office/officeart/2008/layout/HexagonCluster"/>
    <dgm:cxn modelId="{316BEA63-175E-4059-8D04-F027605EDF53}" type="presParOf" srcId="{41955D22-C3F8-4752-AE02-A8385AB331DB}" destId="{12C2FE49-4127-411A-946F-1B98C154125D}" srcOrd="27" destOrd="0" presId="urn:microsoft.com/office/officeart/2008/layout/HexagonCluster"/>
    <dgm:cxn modelId="{ED6E339D-EB58-4843-9172-EC409A967F8F}" type="presParOf" srcId="{12C2FE49-4127-411A-946F-1B98C154125D}" destId="{4D782FA8-EEFC-471B-BDC7-98AF48075431}" srcOrd="0" destOrd="0" presId="urn:microsoft.com/office/officeart/2008/layout/HexagonCluster"/>
    <dgm:cxn modelId="{13431BE1-5D2C-48DC-9234-9D6086B662F4}" type="presParOf" srcId="{41955D22-C3F8-4752-AE02-A8385AB331DB}" destId="{B269520A-65CC-4211-8C46-E4AF93FF83C4}" srcOrd="28" destOrd="0" presId="urn:microsoft.com/office/officeart/2008/layout/HexagonCluster"/>
    <dgm:cxn modelId="{745464BC-2CC1-4604-BBD1-FE0D397986A6}" type="presParOf" srcId="{B269520A-65CC-4211-8C46-E4AF93FF83C4}" destId="{633B2435-0FFF-40C4-A149-676F55CDC212}" srcOrd="0" destOrd="0" presId="urn:microsoft.com/office/officeart/2008/layout/HexagonCluster"/>
    <dgm:cxn modelId="{70FF9ADC-B0FB-4581-AA11-B3BFB80EBE1D}" type="presParOf" srcId="{41955D22-C3F8-4752-AE02-A8385AB331DB}" destId="{C262D42F-0DB3-4FCA-B901-13D39317F77E}" srcOrd="29" destOrd="0" presId="urn:microsoft.com/office/officeart/2008/layout/HexagonCluster"/>
    <dgm:cxn modelId="{4A260685-E639-4B2C-BC89-11E695191879}" type="presParOf" srcId="{C262D42F-0DB3-4FCA-B901-13D39317F77E}" destId="{8DD71A21-8023-4399-A7B4-7E3BC5FCA99B}" srcOrd="0" destOrd="0" presId="urn:microsoft.com/office/officeart/2008/layout/HexagonCluster"/>
    <dgm:cxn modelId="{54904A38-9656-4C58-8996-979C4BA91720}" type="presParOf" srcId="{41955D22-C3F8-4752-AE02-A8385AB331DB}" destId="{D5B93938-5EFE-4A8B-BEE6-E47825124BCA}" srcOrd="30" destOrd="0" presId="urn:microsoft.com/office/officeart/2008/layout/HexagonCluster"/>
    <dgm:cxn modelId="{527E9086-979F-4B20-A7D5-B59E82D009A4}" type="presParOf" srcId="{D5B93938-5EFE-4A8B-BEE6-E47825124BCA}" destId="{DD837A2A-040A-4E06-8154-EC8D920A5C09}" srcOrd="0" destOrd="0" presId="urn:microsoft.com/office/officeart/2008/layout/HexagonCluster"/>
    <dgm:cxn modelId="{1419E6EC-C69A-4908-92E5-903FFDDC2012}" type="presParOf" srcId="{41955D22-C3F8-4752-AE02-A8385AB331DB}" destId="{8FBFEB2C-4C9C-4B64-B24E-0193F4323BAD}" srcOrd="31" destOrd="0" presId="urn:microsoft.com/office/officeart/2008/layout/HexagonCluster"/>
    <dgm:cxn modelId="{CABB9787-3E8A-4E8B-ABB1-19402DC27BB0}" type="presParOf" srcId="{8FBFEB2C-4C9C-4B64-B24E-0193F4323BAD}" destId="{10FE0DC5-80EA-490B-B8C0-EFBAEC58FDB3}" srcOrd="0" destOrd="0" presId="urn:microsoft.com/office/officeart/2008/layout/HexagonCluster"/>
    <dgm:cxn modelId="{433609E8-36C3-4F10-A148-AF363C097C2D}" type="presParOf" srcId="{41955D22-C3F8-4752-AE02-A8385AB331DB}" destId="{F46C4617-F275-4B24-A8B5-487673C67E7C}" srcOrd="32" destOrd="0" presId="urn:microsoft.com/office/officeart/2008/layout/HexagonCluster"/>
    <dgm:cxn modelId="{B7BB5B9E-1EF0-42A2-817F-5FE95E744329}" type="presParOf" srcId="{F46C4617-F275-4B24-A8B5-487673C67E7C}" destId="{65B3CFDA-94B6-4F49-B0AF-C6928C49EDA8}" srcOrd="0" destOrd="0" presId="urn:microsoft.com/office/officeart/2008/layout/HexagonCluster"/>
    <dgm:cxn modelId="{8C1A6872-8184-4F48-AE3A-F41588F30E8E}" type="presParOf" srcId="{41955D22-C3F8-4752-AE02-A8385AB331DB}" destId="{A16099FD-71C8-472A-A108-CE5E959C1379}" srcOrd="33" destOrd="0" presId="urn:microsoft.com/office/officeart/2008/layout/HexagonCluster"/>
    <dgm:cxn modelId="{9BB235A3-0896-4D63-A920-CA66E1364B49}" type="presParOf" srcId="{A16099FD-71C8-472A-A108-CE5E959C1379}" destId="{3A583449-E740-471D-9F00-EA7C8E388646}" srcOrd="0" destOrd="0" presId="urn:microsoft.com/office/officeart/2008/layout/HexagonCluster"/>
    <dgm:cxn modelId="{1E752D1A-29AF-4D3E-A43A-6D2E355ACB5E}" type="presParOf" srcId="{41955D22-C3F8-4752-AE02-A8385AB331DB}" destId="{7A9293C4-E279-486B-B210-4743D887AE40}" srcOrd="34" destOrd="0" presId="urn:microsoft.com/office/officeart/2008/layout/HexagonCluster"/>
    <dgm:cxn modelId="{DE958D09-5EF2-40A4-A5E4-32C243C8909B}" type="presParOf" srcId="{7A9293C4-E279-486B-B210-4743D887AE40}" destId="{21539973-3F31-4166-A81C-1D6EAEE454DF}" srcOrd="0" destOrd="0" presId="urn:microsoft.com/office/officeart/2008/layout/HexagonCluster"/>
    <dgm:cxn modelId="{B2888B94-AF0A-4575-B295-F9DE65A101B8}" type="presParOf" srcId="{41955D22-C3F8-4752-AE02-A8385AB331DB}" destId="{151178FB-1B8B-40ED-BCDC-864CA5686DB5}" srcOrd="35" destOrd="0" presId="urn:microsoft.com/office/officeart/2008/layout/HexagonCluster"/>
    <dgm:cxn modelId="{480D485F-5AEE-4F0A-A5BB-592BB7F58C89}" type="presParOf" srcId="{151178FB-1B8B-40ED-BCDC-864CA5686DB5}" destId="{17A3CBFD-6AE1-4877-81E0-4982A7544654}" srcOrd="0" destOrd="0" presId="urn:microsoft.com/office/officeart/2008/layout/HexagonCluster"/>
    <dgm:cxn modelId="{B7605345-4A17-4A02-A4A5-DB1B6521EB04}" type="presParOf" srcId="{41955D22-C3F8-4752-AE02-A8385AB331DB}" destId="{EE6B497D-9439-412F-9EEB-44F49FB7CBFE}" srcOrd="36" destOrd="0" presId="urn:microsoft.com/office/officeart/2008/layout/HexagonCluster"/>
    <dgm:cxn modelId="{BAD5E08C-8B92-491B-8754-353AC154F6BE}" type="presParOf" srcId="{EE6B497D-9439-412F-9EEB-44F49FB7CBFE}" destId="{D5430517-78BC-48BA-823D-F9153B131914}" srcOrd="0" destOrd="0" presId="urn:microsoft.com/office/officeart/2008/layout/HexagonCluster"/>
    <dgm:cxn modelId="{560677AA-142F-4601-AF57-AEDF5E5AF476}" type="presParOf" srcId="{41955D22-C3F8-4752-AE02-A8385AB331DB}" destId="{A5E78C86-876E-4011-B015-93953499C0CD}" srcOrd="37" destOrd="0" presId="urn:microsoft.com/office/officeart/2008/layout/HexagonCluster"/>
    <dgm:cxn modelId="{D437CE74-1C71-44C9-A88A-6EBBF5682C15}" type="presParOf" srcId="{A5E78C86-876E-4011-B015-93953499C0CD}" destId="{3160B86E-70B8-437B-8E5F-DF2A01D3B994}" srcOrd="0" destOrd="0" presId="urn:microsoft.com/office/officeart/2008/layout/HexagonCluster"/>
    <dgm:cxn modelId="{A305518B-2A15-43E9-8291-7C018A7B4024}" type="presParOf" srcId="{41955D22-C3F8-4752-AE02-A8385AB331DB}" destId="{CF924772-4CD3-438F-9FF8-6C5BEAEF7A43}" srcOrd="38" destOrd="0" presId="urn:microsoft.com/office/officeart/2008/layout/HexagonCluster"/>
    <dgm:cxn modelId="{93183C54-B893-4397-BFDC-9C93C37BE311}" type="presParOf" srcId="{CF924772-4CD3-438F-9FF8-6C5BEAEF7A43}" destId="{0F44927B-6595-4C86-A77C-15EDD71C53CA}" srcOrd="0" destOrd="0" presId="urn:microsoft.com/office/officeart/2008/layout/HexagonCluster"/>
    <dgm:cxn modelId="{FF556C26-DFD3-4022-9FE2-EEC5C0245743}" type="presParOf" srcId="{41955D22-C3F8-4752-AE02-A8385AB331DB}" destId="{25803124-02F7-489E-B932-6F230D15BDE7}" srcOrd="39" destOrd="0" presId="urn:microsoft.com/office/officeart/2008/layout/HexagonCluster"/>
    <dgm:cxn modelId="{4C4DC2CB-C88F-453F-969C-395CDD12D8FC}" type="presParOf" srcId="{25803124-02F7-489E-B932-6F230D15BDE7}" destId="{8D28112B-D809-404F-8876-9DE01A2EA4C6}" srcOrd="0" destOrd="0" presId="urn:microsoft.com/office/officeart/2008/layout/HexagonCluster"/>
    <dgm:cxn modelId="{93BAF3E3-2975-4A07-A7E1-A7D98E206AC0}" type="presParOf" srcId="{41955D22-C3F8-4752-AE02-A8385AB331DB}" destId="{A5BD7B75-EE72-40BB-AF6F-F8A4D80887E7}" srcOrd="40" destOrd="0" presId="urn:microsoft.com/office/officeart/2008/layout/HexagonCluster"/>
    <dgm:cxn modelId="{598DC89C-DE21-4EB5-B220-8B49A1960FDD}" type="presParOf" srcId="{A5BD7B75-EE72-40BB-AF6F-F8A4D80887E7}" destId="{A30CDDC2-12F9-48FF-AB17-B1C62034BA74}" srcOrd="0" destOrd="0" presId="urn:microsoft.com/office/officeart/2008/layout/HexagonCluster"/>
    <dgm:cxn modelId="{6D0BBF22-71ED-4F72-8389-9F09A2EE1572}" type="presParOf" srcId="{41955D22-C3F8-4752-AE02-A8385AB331DB}" destId="{4D4F3652-F7CE-4FA0-A0D4-4CFA9FB5CCF5}" srcOrd="41" destOrd="0" presId="urn:microsoft.com/office/officeart/2008/layout/HexagonCluster"/>
    <dgm:cxn modelId="{E1847A2D-7CB0-4DFC-8696-1A5AC0738FDA}" type="presParOf" srcId="{4D4F3652-F7CE-4FA0-A0D4-4CFA9FB5CCF5}" destId="{24F7E7FD-3EA8-4E8B-A661-B32EAA72DEB6}" srcOrd="0" destOrd="0" presId="urn:microsoft.com/office/officeart/2008/layout/HexagonCluster"/>
    <dgm:cxn modelId="{7CD8CB56-D280-4E99-88B0-5C2297009F7A}" type="presParOf" srcId="{41955D22-C3F8-4752-AE02-A8385AB331DB}" destId="{CBF89CF4-B8FE-47ED-A8F6-E88E587A496A}" srcOrd="42" destOrd="0" presId="urn:microsoft.com/office/officeart/2008/layout/HexagonCluster"/>
    <dgm:cxn modelId="{37D585C5-9536-4165-8E28-E8B4650DFF2E}" type="presParOf" srcId="{CBF89CF4-B8FE-47ED-A8F6-E88E587A496A}" destId="{E8BC3B9C-CDC1-4DE8-BA0D-CABCFD63D6AA}" srcOrd="0" destOrd="0" presId="urn:microsoft.com/office/officeart/2008/layout/HexagonCluster"/>
    <dgm:cxn modelId="{631C13CF-1332-45C8-AFF9-E658E8838D1E}" type="presParOf" srcId="{41955D22-C3F8-4752-AE02-A8385AB331DB}" destId="{636619EC-C549-4165-8285-F10C9BA25405}" srcOrd="43" destOrd="0" presId="urn:microsoft.com/office/officeart/2008/layout/HexagonCluster"/>
    <dgm:cxn modelId="{2749937C-7435-42C6-BDC6-EDCA766AFE29}" type="presParOf" srcId="{636619EC-C549-4165-8285-F10C9BA25405}" destId="{FBEE3F58-C8D0-4D2F-A107-512B7F5A5813}" srcOrd="0" destOrd="0" presId="urn:microsoft.com/office/officeart/2008/layout/HexagonCluster"/>
    <dgm:cxn modelId="{604CCA92-52C3-40F6-9818-1AC21AF4BB53}" type="presParOf" srcId="{41955D22-C3F8-4752-AE02-A8385AB331DB}" destId="{6F57433C-A322-4264-956A-DC949451E542}" srcOrd="44" destOrd="0" presId="urn:microsoft.com/office/officeart/2008/layout/HexagonCluster"/>
    <dgm:cxn modelId="{47E81869-32EE-41AD-9E66-7999773076DE}" type="presParOf" srcId="{6F57433C-A322-4264-956A-DC949451E542}" destId="{F2FADC02-6153-4FE4-8D67-1F618D304121}" srcOrd="0" destOrd="0" presId="urn:microsoft.com/office/officeart/2008/layout/HexagonCluster"/>
    <dgm:cxn modelId="{EFEE5D89-1B8F-49C8-9B0D-D11203DB6220}" type="presParOf" srcId="{41955D22-C3F8-4752-AE02-A8385AB331DB}" destId="{3A8F19E9-3971-42FA-83AB-268DFC7512CD}" srcOrd="45" destOrd="0" presId="urn:microsoft.com/office/officeart/2008/layout/HexagonCluster"/>
    <dgm:cxn modelId="{131E8EB1-2ECA-470A-9A20-3E67664EC6D2}" type="presParOf" srcId="{3A8F19E9-3971-42FA-83AB-268DFC7512CD}" destId="{FCD2488C-D44D-4BBB-9DB4-8622F0867E4A}" srcOrd="0" destOrd="0" presId="urn:microsoft.com/office/officeart/2008/layout/HexagonCluster"/>
    <dgm:cxn modelId="{EB01E89F-16A5-4A4F-8A37-8C8CE54DB063}" type="presParOf" srcId="{41955D22-C3F8-4752-AE02-A8385AB331DB}" destId="{5986FBF4-23EB-4A59-98F2-D2A8DC244CFD}" srcOrd="46" destOrd="0" presId="urn:microsoft.com/office/officeart/2008/layout/HexagonCluster"/>
    <dgm:cxn modelId="{9E708E6B-B0D1-4628-BDCC-60B8CDEF0613}" type="presParOf" srcId="{5986FBF4-23EB-4A59-98F2-D2A8DC244CFD}" destId="{D8672B06-20A6-4CD7-ACBB-56D93D916D46}" srcOrd="0" destOrd="0" presId="urn:microsoft.com/office/officeart/2008/layout/HexagonCluster"/>
    <dgm:cxn modelId="{16CADA72-9DC3-4008-B7BA-3DF30246ACD6}" type="presParOf" srcId="{41955D22-C3F8-4752-AE02-A8385AB331DB}" destId="{E89065AC-0915-4511-B7A0-5E68A3DADAFC}" srcOrd="47" destOrd="0" presId="urn:microsoft.com/office/officeart/2008/layout/HexagonCluster"/>
    <dgm:cxn modelId="{D7D42318-CC5F-44C6-937D-9613180BE68A}" type="presParOf" srcId="{E89065AC-0915-4511-B7A0-5E68A3DADAFC}" destId="{A8F0F211-FA7B-4E26-856E-0346E6D9447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4B346-49F8-4C53-9AB6-E067104ABB7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6760B75-AAC0-4DBA-89F7-47DB04644950}">
      <dgm:prSet phldrT="[文字]" custT="1"/>
      <dgm:spPr/>
      <dgm:t>
        <a:bodyPr/>
        <a:lstStyle/>
        <a:p>
          <a:r>
            <a:rPr lang="zh-TW" altLang="en-US" sz="1100" b="1" dirty="0" smtClean="0">
              <a:solidFill>
                <a:srgbClr val="FFFF00"/>
              </a:solidFill>
            </a:rPr>
            <a:t>國立中興大學</a:t>
          </a:r>
          <a:endParaRPr lang="zh-TW" altLang="en-US" sz="1100" b="1" dirty="0">
            <a:solidFill>
              <a:srgbClr val="FFFF00"/>
            </a:solidFill>
          </a:endParaRPr>
        </a:p>
      </dgm:t>
    </dgm:pt>
    <dgm:pt modelId="{09E6E001-A7BF-4EFC-945E-34AE722ADD83}" type="parTrans" cxnId="{5EE413DC-39A3-4DD2-8477-BCBD96F11622}">
      <dgm:prSet/>
      <dgm:spPr/>
      <dgm:t>
        <a:bodyPr/>
        <a:lstStyle/>
        <a:p>
          <a:endParaRPr lang="zh-TW" altLang="en-US"/>
        </a:p>
      </dgm:t>
    </dgm:pt>
    <dgm:pt modelId="{9B4E20C5-41BB-4901-9831-5453CC0E28B2}" type="sibTrans" cxnId="{5EE413DC-39A3-4DD2-8477-BCBD96F1162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zh-TW" altLang="en-US" sz="1100"/>
        </a:p>
      </dgm:t>
    </dgm:pt>
    <dgm:pt modelId="{AD9444CA-7983-4F98-80BD-04998DFA9F4D}">
      <dgm:prSet phldrT="[文字]" custT="1"/>
      <dgm:spPr/>
      <dgm:t>
        <a:bodyPr/>
        <a:lstStyle/>
        <a:p>
          <a:r>
            <a:rPr lang="zh-TW" altLang="en-US" sz="1100" dirty="0" smtClean="0"/>
            <a:t>國立中山大學</a:t>
          </a:r>
          <a:endParaRPr lang="zh-TW" altLang="en-US" sz="1100" dirty="0"/>
        </a:p>
      </dgm:t>
    </dgm:pt>
    <dgm:pt modelId="{0C7EC481-40B3-421F-A7AE-F1C198EDB905}" type="parTrans" cxnId="{EFA7A27E-7831-47B6-8A97-A282B5C6094A}">
      <dgm:prSet/>
      <dgm:spPr/>
      <dgm:t>
        <a:bodyPr/>
        <a:lstStyle/>
        <a:p>
          <a:endParaRPr lang="zh-TW" altLang="en-US"/>
        </a:p>
      </dgm:t>
    </dgm:pt>
    <dgm:pt modelId="{57154AC6-BF5D-4080-A9D2-096DDA676DF1}" type="sibTrans" cxnId="{EFA7A27E-7831-47B6-8A97-A282B5C6094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zh-TW" altLang="en-US" sz="1100"/>
        </a:p>
      </dgm:t>
    </dgm:pt>
    <dgm:pt modelId="{AE6AE329-8467-4F80-96D4-559B5C5B38CC}">
      <dgm:prSet phldrT="[文字]" custT="1"/>
      <dgm:spPr/>
      <dgm:t>
        <a:bodyPr/>
        <a:lstStyle/>
        <a:p>
          <a:r>
            <a:rPr lang="zh-TW" altLang="en-US" sz="1100" b="1" dirty="0" smtClean="0">
              <a:solidFill>
                <a:srgbClr val="FFFF00"/>
              </a:solidFill>
            </a:rPr>
            <a:t>國立中央大學</a:t>
          </a:r>
          <a:endParaRPr lang="zh-TW" altLang="en-US" sz="1100" b="1" dirty="0">
            <a:solidFill>
              <a:srgbClr val="FFFF00"/>
            </a:solidFill>
          </a:endParaRPr>
        </a:p>
      </dgm:t>
    </dgm:pt>
    <dgm:pt modelId="{9E9632B1-8965-4623-A0DA-2EA0C5E3AD6C}" type="parTrans" cxnId="{CCEBE193-8507-46DF-A216-3341566EFEDB}">
      <dgm:prSet/>
      <dgm:spPr/>
      <dgm:t>
        <a:bodyPr/>
        <a:lstStyle/>
        <a:p>
          <a:endParaRPr lang="zh-TW" altLang="en-US"/>
        </a:p>
      </dgm:t>
    </dgm:pt>
    <dgm:pt modelId="{26D2DAD2-F199-4E82-A676-71F7E5DA6479}" type="sibTrans" cxnId="{CCEBE193-8507-46DF-A216-3341566EFED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1DE2DD30-C830-48E8-90DE-080DD65DFFFE}">
      <dgm:prSet phldrT="[文字]" custT="1"/>
      <dgm:spPr/>
      <dgm:t>
        <a:bodyPr/>
        <a:lstStyle/>
        <a:p>
          <a:r>
            <a:rPr lang="zh-TW" altLang="en-US" sz="1100" b="1" dirty="0" smtClean="0">
              <a:solidFill>
                <a:srgbClr val="FFFF00"/>
              </a:solidFill>
            </a:rPr>
            <a:t>國立成功大學</a:t>
          </a:r>
          <a:endParaRPr lang="zh-TW" altLang="en-US" sz="1100" b="1" dirty="0">
            <a:solidFill>
              <a:srgbClr val="FFFF00"/>
            </a:solidFill>
          </a:endParaRPr>
        </a:p>
      </dgm:t>
    </dgm:pt>
    <dgm:pt modelId="{D270FBA9-0791-4696-84D6-436C15A68E50}" type="parTrans" cxnId="{D2CA0FDD-E070-4F1B-A573-833D38E064CE}">
      <dgm:prSet/>
      <dgm:spPr/>
      <dgm:t>
        <a:bodyPr/>
        <a:lstStyle/>
        <a:p>
          <a:endParaRPr lang="zh-TW" altLang="en-US"/>
        </a:p>
      </dgm:t>
    </dgm:pt>
    <dgm:pt modelId="{D8AE3E6C-48E3-43D5-91AF-7F50F707FF21}" type="sibTrans" cxnId="{D2CA0FDD-E070-4F1B-A573-833D38E064CE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DA0A6C42-7CEE-4192-9DC8-31BAF82BD88B}">
      <dgm:prSet phldrT="[文字]" custT="1"/>
      <dgm:spPr/>
      <dgm:t>
        <a:bodyPr/>
        <a:lstStyle/>
        <a:p>
          <a:r>
            <a:rPr lang="zh-TW" altLang="en-US" sz="1100" dirty="0" smtClean="0"/>
            <a:t>東吳大學</a:t>
          </a:r>
          <a:endParaRPr lang="zh-TW" altLang="en-US" sz="1100" dirty="0"/>
        </a:p>
      </dgm:t>
    </dgm:pt>
    <dgm:pt modelId="{71229363-5BFF-4944-A6B9-22576C61A62C}" type="parTrans" cxnId="{C5FAD1F0-33E1-42C6-A925-76362E0319BD}">
      <dgm:prSet/>
      <dgm:spPr/>
      <dgm:t>
        <a:bodyPr/>
        <a:lstStyle/>
        <a:p>
          <a:endParaRPr lang="zh-TW" altLang="en-US"/>
        </a:p>
      </dgm:t>
    </dgm:pt>
    <dgm:pt modelId="{2E0AD28F-95EE-42FB-A664-712B7CE4C5AE}" type="sibTrans" cxnId="{C5FAD1F0-33E1-42C6-A925-76362E0319BD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F7E63D82-490B-473F-9DE8-97AB32F3E77B}">
      <dgm:prSet phldrT="[文字]" custT="1"/>
      <dgm:spPr/>
      <dgm:t>
        <a:bodyPr/>
        <a:lstStyle/>
        <a:p>
          <a:r>
            <a:rPr lang="zh-TW" altLang="en-US" sz="1100" b="1" dirty="0" smtClean="0">
              <a:solidFill>
                <a:srgbClr val="FFFF00"/>
              </a:solidFill>
            </a:rPr>
            <a:t>國立臺灣師範大學</a:t>
          </a:r>
          <a:endParaRPr lang="zh-TW" altLang="en-US" sz="1100" b="1" dirty="0">
            <a:solidFill>
              <a:srgbClr val="FFFF00"/>
            </a:solidFill>
          </a:endParaRPr>
        </a:p>
      </dgm:t>
    </dgm:pt>
    <dgm:pt modelId="{85C12867-C290-41FF-A888-C34314C1F19A}" type="parTrans" cxnId="{74629577-1702-4F76-A1D8-269B26679C61}">
      <dgm:prSet/>
      <dgm:spPr/>
      <dgm:t>
        <a:bodyPr/>
        <a:lstStyle/>
        <a:p>
          <a:endParaRPr lang="zh-TW" altLang="en-US"/>
        </a:p>
      </dgm:t>
    </dgm:pt>
    <dgm:pt modelId="{F296B015-1F35-4F53-ACF9-BA85288E110F}" type="sibTrans" cxnId="{74629577-1702-4F76-A1D8-269B26679C61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C0B20084-CD36-4376-B253-49EB186B18AD}">
      <dgm:prSet phldrT="[文字]" custT="1"/>
      <dgm:spPr/>
      <dgm:t>
        <a:bodyPr/>
        <a:lstStyle/>
        <a:p>
          <a:r>
            <a:rPr lang="zh-TW" altLang="en-US" sz="1100" dirty="0" smtClean="0"/>
            <a:t>靜宜大學</a:t>
          </a:r>
          <a:endParaRPr lang="zh-TW" altLang="en-US" sz="1100" dirty="0"/>
        </a:p>
      </dgm:t>
    </dgm:pt>
    <dgm:pt modelId="{722A0275-2FBB-4BC4-8BE4-162A3081C335}" type="parTrans" cxnId="{237D4470-8FF7-404A-A5F6-4D42DF2EED9F}">
      <dgm:prSet/>
      <dgm:spPr/>
      <dgm:t>
        <a:bodyPr/>
        <a:lstStyle/>
        <a:p>
          <a:endParaRPr lang="zh-TW" altLang="en-US"/>
        </a:p>
      </dgm:t>
    </dgm:pt>
    <dgm:pt modelId="{B59ECFCF-F5F1-466D-9FEE-E8A636003B4A}" type="sibTrans" cxnId="{237D4470-8FF7-404A-A5F6-4D42DF2EED9F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/>
          </dgm14:cNvPr>
        </a:ext>
      </dgm:extLst>
    </dgm:pt>
    <dgm:pt modelId="{8CB1C438-4A4E-4735-865E-E0B7EACCA31F}">
      <dgm:prSet phldrT="[文字]" custT="1"/>
      <dgm:spPr/>
      <dgm:t>
        <a:bodyPr/>
        <a:lstStyle/>
        <a:p>
          <a:r>
            <a:rPr lang="zh-TW" altLang="en-US" sz="1100" dirty="0" smtClean="0"/>
            <a:t>崑山科技大學</a:t>
          </a:r>
          <a:endParaRPr lang="zh-TW" altLang="en-US" sz="1100" dirty="0"/>
        </a:p>
      </dgm:t>
    </dgm:pt>
    <dgm:pt modelId="{722F6ADE-29A2-485D-95FB-81D1997A3181}" type="parTrans" cxnId="{1F7A818D-133A-4DCA-933C-C1E879083B08}">
      <dgm:prSet/>
      <dgm:spPr/>
      <dgm:t>
        <a:bodyPr/>
        <a:lstStyle/>
        <a:p>
          <a:endParaRPr lang="zh-TW" altLang="en-US"/>
        </a:p>
      </dgm:t>
    </dgm:pt>
    <dgm:pt modelId="{D750265C-4397-4598-B0BD-7BB32168ADA9}" type="sibTrans" cxnId="{1F7A818D-133A-4DCA-933C-C1E879083B08}">
      <dgm:prSet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4"/>
          </dgm14:cNvPr>
        </a:ext>
      </dgm:extLst>
    </dgm:pt>
    <dgm:pt modelId="{B17CD409-7673-42A6-8722-A4A68B5EADF0}">
      <dgm:prSet phldrT="[文字]" custT="1"/>
      <dgm:spPr/>
      <dgm:t>
        <a:bodyPr/>
        <a:lstStyle/>
        <a:p>
          <a:r>
            <a:rPr lang="zh-TW" altLang="en-US" sz="1100" dirty="0" smtClean="0"/>
            <a:t>國立屏東科技大學</a:t>
          </a:r>
          <a:endParaRPr lang="zh-TW" altLang="en-US" sz="1100" dirty="0"/>
        </a:p>
      </dgm:t>
    </dgm:pt>
    <dgm:pt modelId="{5E67246B-9090-4FE1-B364-59FCE0D6DC88}" type="parTrans" cxnId="{02379FE3-666F-4D41-9457-34BA739E6292}">
      <dgm:prSet/>
      <dgm:spPr/>
      <dgm:t>
        <a:bodyPr/>
        <a:lstStyle/>
        <a:p>
          <a:endParaRPr lang="zh-TW" altLang="en-US"/>
        </a:p>
      </dgm:t>
    </dgm:pt>
    <dgm:pt modelId="{70DC2D80-FE88-4F92-A379-927DEE431854}" type="sibTrans" cxnId="{02379FE3-666F-4D41-9457-34BA739E6292}">
      <dgm:prSet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6"/>
          </dgm14:cNvPr>
        </a:ext>
      </dgm:extLst>
    </dgm:pt>
    <dgm:pt modelId="{A2752691-E7AD-4A38-B224-E48B7DFD46C0}">
      <dgm:prSet phldrT="[文字]" custT="1"/>
      <dgm:spPr/>
      <dgm:t>
        <a:bodyPr/>
        <a:lstStyle/>
        <a:p>
          <a:r>
            <a:rPr lang="zh-TW" altLang="en-US" sz="1100" dirty="0" smtClean="0"/>
            <a:t>國立新竹教育大學</a:t>
          </a:r>
          <a:endParaRPr lang="zh-TW" altLang="en-US" sz="1100" dirty="0"/>
        </a:p>
      </dgm:t>
    </dgm:pt>
    <dgm:pt modelId="{B5B5405B-9FBF-49EB-BB9D-F9570980AA20}" type="parTrans" cxnId="{A4668B75-4899-44A0-B7A7-4D6D212CEAB6}">
      <dgm:prSet/>
      <dgm:spPr/>
      <dgm:t>
        <a:bodyPr/>
        <a:lstStyle/>
        <a:p>
          <a:endParaRPr lang="zh-TW" altLang="en-US"/>
        </a:p>
      </dgm:t>
    </dgm:pt>
    <dgm:pt modelId="{C364EA87-400A-4E44-83AC-27333708F1C8}" type="sibTrans" cxnId="{A4668B75-4899-44A0-B7A7-4D6D212CEAB6}">
      <dgm:prSet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8"/>
          </dgm14:cNvPr>
        </a:ext>
      </dgm:extLst>
    </dgm:pt>
    <dgm:pt modelId="{2BB0FA58-052B-4A57-B772-0FF8703420B2}">
      <dgm:prSet phldrT="[文字]" custT="1"/>
      <dgm:spPr/>
      <dgm:t>
        <a:bodyPr/>
        <a:lstStyle/>
        <a:p>
          <a:r>
            <a:rPr lang="zh-TW" altLang="en-US" sz="1100" b="1" dirty="0" smtClean="0">
              <a:solidFill>
                <a:srgbClr val="FFFF00"/>
              </a:solidFill>
            </a:rPr>
            <a:t>國立清華大學</a:t>
          </a:r>
          <a:endParaRPr lang="zh-TW" altLang="en-US" sz="1100" b="1" dirty="0">
            <a:solidFill>
              <a:srgbClr val="FFFF00"/>
            </a:solidFill>
          </a:endParaRPr>
        </a:p>
      </dgm:t>
    </dgm:pt>
    <dgm:pt modelId="{96294CFE-A899-4CB6-9605-DAB7A8F5BA44}" type="parTrans" cxnId="{0D0DA179-72C5-4F4F-9ED1-7D11FFB05B6A}">
      <dgm:prSet/>
      <dgm:spPr/>
      <dgm:t>
        <a:bodyPr/>
        <a:lstStyle/>
        <a:p>
          <a:endParaRPr lang="zh-TW" altLang="en-US"/>
        </a:p>
      </dgm:t>
    </dgm:pt>
    <dgm:pt modelId="{59E36E8C-E8DC-45E2-AA1E-9929226F92F0}" type="sibTrans" cxnId="{0D0DA179-72C5-4F4F-9ED1-7D11FFB05B6A}">
      <dgm:prSet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 sz="1100"/>
        </a:p>
      </dgm:t>
    </dgm:pt>
    <dgm:pt modelId="{13E70FA2-8C3F-4A4C-9416-10346791664D}">
      <dgm:prSet phldrT="[文字]" custT="1"/>
      <dgm:spPr/>
      <dgm:t>
        <a:bodyPr/>
        <a:lstStyle/>
        <a:p>
          <a:r>
            <a:rPr lang="zh-TW" altLang="en-US" sz="1100" dirty="0" smtClean="0"/>
            <a:t>南台科技大學</a:t>
          </a:r>
          <a:endParaRPr lang="zh-TW" altLang="en-US" sz="1100" dirty="0"/>
        </a:p>
      </dgm:t>
    </dgm:pt>
    <dgm:pt modelId="{4D660DE8-5849-4E61-9BE0-A4028FFB9796}" type="parTrans" cxnId="{A5B0AA70-821E-48F8-862F-E186640F9C82}">
      <dgm:prSet/>
      <dgm:spPr/>
      <dgm:t>
        <a:bodyPr/>
        <a:lstStyle/>
        <a:p>
          <a:endParaRPr lang="zh-TW" altLang="en-US"/>
        </a:p>
      </dgm:t>
    </dgm:pt>
    <dgm:pt modelId="{E9B52E77-5E77-4F01-B1C5-A3026CA453D6}" type="sibTrans" cxnId="{A5B0AA70-821E-48F8-862F-E186640F9C82}">
      <dgm:prSet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zh-TW" altLang="en-US" sz="11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1"/>
          </dgm14:cNvPr>
        </a:ext>
      </dgm:extLst>
    </dgm:pt>
    <dgm:pt modelId="{F43B0464-F72C-4B19-9279-9FEDADE6CD03}" type="pres">
      <dgm:prSet presAssocID="{A844B346-49F8-4C53-9AB6-E067104ABB7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A3514656-6372-4A75-BF46-42DFF22ED156}" type="pres">
      <dgm:prSet presAssocID="{B6760B75-AAC0-4DBA-89F7-47DB04644950}" presName="text1" presStyleCnt="0"/>
      <dgm:spPr/>
    </dgm:pt>
    <dgm:pt modelId="{EED8BC3F-D3D2-4CBF-99F5-B01B8E77A66B}" type="pres">
      <dgm:prSet presAssocID="{B6760B75-AAC0-4DBA-89F7-47DB04644950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C97E18-24FE-44A9-8BD8-1B3D5D8A2814}" type="pres">
      <dgm:prSet presAssocID="{B6760B75-AAC0-4DBA-89F7-47DB04644950}" presName="textaccent1" presStyleCnt="0"/>
      <dgm:spPr/>
    </dgm:pt>
    <dgm:pt modelId="{E07A99FD-78F5-486C-8C4D-9CD54E4E10DB}" type="pres">
      <dgm:prSet presAssocID="{B6760B75-AAC0-4DBA-89F7-47DB04644950}" presName="accentRepeatNode" presStyleLbl="solidAlignAcc1" presStyleIdx="0" presStyleCnt="24"/>
      <dgm:spPr/>
    </dgm:pt>
    <dgm:pt modelId="{44265BCD-678D-40D2-A138-85C8E7D05621}" type="pres">
      <dgm:prSet presAssocID="{9B4E20C5-41BB-4901-9831-5453CC0E28B2}" presName="image1" presStyleCnt="0"/>
      <dgm:spPr/>
    </dgm:pt>
    <dgm:pt modelId="{A9D0429B-3D02-40A7-B936-CDFA83744828}" type="pres">
      <dgm:prSet presAssocID="{9B4E20C5-41BB-4901-9831-5453CC0E28B2}" presName="imageRepeatNode" presStyleLbl="alignAcc1" presStyleIdx="0" presStyleCnt="12"/>
      <dgm:spPr/>
      <dgm:t>
        <a:bodyPr/>
        <a:lstStyle/>
        <a:p>
          <a:endParaRPr lang="zh-TW" altLang="en-US"/>
        </a:p>
      </dgm:t>
    </dgm:pt>
    <dgm:pt modelId="{603A5797-A750-4CF6-BC70-D95165E46102}" type="pres">
      <dgm:prSet presAssocID="{9B4E20C5-41BB-4901-9831-5453CC0E28B2}" presName="imageaccent1" presStyleCnt="0"/>
      <dgm:spPr/>
    </dgm:pt>
    <dgm:pt modelId="{A373E41B-8D7F-4788-841B-1F23FCF75801}" type="pres">
      <dgm:prSet presAssocID="{9B4E20C5-41BB-4901-9831-5453CC0E28B2}" presName="accentRepeatNode" presStyleLbl="solidAlignAcc1" presStyleIdx="1" presStyleCnt="24"/>
      <dgm:spPr/>
    </dgm:pt>
    <dgm:pt modelId="{25A920B3-B39C-4490-AEE9-B1559EDDA40F}" type="pres">
      <dgm:prSet presAssocID="{AD9444CA-7983-4F98-80BD-04998DFA9F4D}" presName="text2" presStyleCnt="0"/>
      <dgm:spPr/>
    </dgm:pt>
    <dgm:pt modelId="{88989A58-6C3E-463D-A380-4E4ADFA0BBAF}" type="pres">
      <dgm:prSet presAssocID="{AD9444CA-7983-4F98-80BD-04998DFA9F4D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744C6E-8632-4587-9DE0-9A849BC9090B}" type="pres">
      <dgm:prSet presAssocID="{AD9444CA-7983-4F98-80BD-04998DFA9F4D}" presName="textaccent2" presStyleCnt="0"/>
      <dgm:spPr/>
    </dgm:pt>
    <dgm:pt modelId="{35FBEF76-E19C-47EA-BBC9-14782A7D3450}" type="pres">
      <dgm:prSet presAssocID="{AD9444CA-7983-4F98-80BD-04998DFA9F4D}" presName="accentRepeatNode" presStyleLbl="solidAlignAcc1" presStyleIdx="2" presStyleCnt="24"/>
      <dgm:spPr/>
    </dgm:pt>
    <dgm:pt modelId="{11CA09C9-F005-4252-9A93-EA2CBAB02E03}" type="pres">
      <dgm:prSet presAssocID="{57154AC6-BF5D-4080-A9D2-096DDA676DF1}" presName="image2" presStyleCnt="0"/>
      <dgm:spPr/>
    </dgm:pt>
    <dgm:pt modelId="{7A9AF510-D9C9-4C17-A9F4-79F823B3D0B7}" type="pres">
      <dgm:prSet presAssocID="{57154AC6-BF5D-4080-A9D2-096DDA676DF1}" presName="imageRepeatNode" presStyleLbl="alignAcc1" presStyleIdx="1" presStyleCnt="12"/>
      <dgm:spPr/>
      <dgm:t>
        <a:bodyPr/>
        <a:lstStyle/>
        <a:p>
          <a:endParaRPr lang="zh-TW" altLang="en-US"/>
        </a:p>
      </dgm:t>
    </dgm:pt>
    <dgm:pt modelId="{20BF7530-569F-4644-8900-6BAFB031B2C1}" type="pres">
      <dgm:prSet presAssocID="{57154AC6-BF5D-4080-A9D2-096DDA676DF1}" presName="imageaccent2" presStyleCnt="0"/>
      <dgm:spPr/>
    </dgm:pt>
    <dgm:pt modelId="{3711E93F-7553-4A97-945A-49AE3B02B181}" type="pres">
      <dgm:prSet presAssocID="{57154AC6-BF5D-4080-A9D2-096DDA676DF1}" presName="accentRepeatNode" presStyleLbl="solidAlignAcc1" presStyleIdx="3" presStyleCnt="24"/>
      <dgm:spPr/>
    </dgm:pt>
    <dgm:pt modelId="{1024F2B6-72EB-40A9-B4B8-CE07BC730D8D}" type="pres">
      <dgm:prSet presAssocID="{AE6AE329-8467-4F80-96D4-559B5C5B38CC}" presName="text3" presStyleCnt="0"/>
      <dgm:spPr/>
    </dgm:pt>
    <dgm:pt modelId="{891ABF8C-E4A0-4537-8C34-417A646D974F}" type="pres">
      <dgm:prSet presAssocID="{AE6AE329-8467-4F80-96D4-559B5C5B38CC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FE721C-08AB-4A4D-917F-23E9FBA3D53C}" type="pres">
      <dgm:prSet presAssocID="{AE6AE329-8467-4F80-96D4-559B5C5B38CC}" presName="textaccent3" presStyleCnt="0"/>
      <dgm:spPr/>
    </dgm:pt>
    <dgm:pt modelId="{90C78FD4-6015-44B7-91F7-949E7608F054}" type="pres">
      <dgm:prSet presAssocID="{AE6AE329-8467-4F80-96D4-559B5C5B38CC}" presName="accentRepeatNode" presStyleLbl="solidAlignAcc1" presStyleIdx="4" presStyleCnt="24"/>
      <dgm:spPr/>
    </dgm:pt>
    <dgm:pt modelId="{8A11A1D7-7C9D-48EA-9B50-3FE01F115F35}" type="pres">
      <dgm:prSet presAssocID="{26D2DAD2-F199-4E82-A676-71F7E5DA6479}" presName="image3" presStyleCnt="0"/>
      <dgm:spPr/>
    </dgm:pt>
    <dgm:pt modelId="{81D94B9C-17F7-439B-8F83-BB3B10CA0554}" type="pres">
      <dgm:prSet presAssocID="{26D2DAD2-F199-4E82-A676-71F7E5DA6479}" presName="imageRepeatNode" presStyleLbl="alignAcc1" presStyleIdx="2" presStyleCnt="12"/>
      <dgm:spPr/>
      <dgm:t>
        <a:bodyPr/>
        <a:lstStyle/>
        <a:p>
          <a:endParaRPr lang="zh-TW" altLang="en-US"/>
        </a:p>
      </dgm:t>
    </dgm:pt>
    <dgm:pt modelId="{DF10BB66-3CA8-41E4-8A02-6C7AB9E827A7}" type="pres">
      <dgm:prSet presAssocID="{26D2DAD2-F199-4E82-A676-71F7E5DA6479}" presName="imageaccent3" presStyleCnt="0"/>
      <dgm:spPr/>
    </dgm:pt>
    <dgm:pt modelId="{E55CF606-7BDC-4776-9FF8-BA422893FE31}" type="pres">
      <dgm:prSet presAssocID="{26D2DAD2-F199-4E82-A676-71F7E5DA6479}" presName="accentRepeatNode" presStyleLbl="solidAlignAcc1" presStyleIdx="5" presStyleCnt="24"/>
      <dgm:spPr/>
    </dgm:pt>
    <dgm:pt modelId="{F834ADB1-687C-474C-A9FF-02D904D75BF0}" type="pres">
      <dgm:prSet presAssocID="{1DE2DD30-C830-48E8-90DE-080DD65DFFFE}" presName="text4" presStyleCnt="0"/>
      <dgm:spPr/>
    </dgm:pt>
    <dgm:pt modelId="{8830D2FB-2270-4234-9465-AED832EB7DA1}" type="pres">
      <dgm:prSet presAssocID="{1DE2DD30-C830-48E8-90DE-080DD65DFFFE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15FE82-BC4B-48FC-8A43-F051C3214975}" type="pres">
      <dgm:prSet presAssocID="{1DE2DD30-C830-48E8-90DE-080DD65DFFFE}" presName="textaccent4" presStyleCnt="0"/>
      <dgm:spPr/>
    </dgm:pt>
    <dgm:pt modelId="{2740816C-E72B-483A-93D0-0951515B3CFC}" type="pres">
      <dgm:prSet presAssocID="{1DE2DD30-C830-48E8-90DE-080DD65DFFFE}" presName="accentRepeatNode" presStyleLbl="solidAlignAcc1" presStyleIdx="6" presStyleCnt="24"/>
      <dgm:spPr/>
    </dgm:pt>
    <dgm:pt modelId="{57ADF9C5-9BA0-43C2-A120-222DAC89B5C4}" type="pres">
      <dgm:prSet presAssocID="{D8AE3E6C-48E3-43D5-91AF-7F50F707FF21}" presName="image4" presStyleCnt="0"/>
      <dgm:spPr/>
    </dgm:pt>
    <dgm:pt modelId="{29BFC34E-81C3-419B-84E7-419D4FCA8742}" type="pres">
      <dgm:prSet presAssocID="{D8AE3E6C-48E3-43D5-91AF-7F50F707FF21}" presName="imageRepeatNode" presStyleLbl="alignAcc1" presStyleIdx="3" presStyleCnt="12"/>
      <dgm:spPr/>
      <dgm:t>
        <a:bodyPr/>
        <a:lstStyle/>
        <a:p>
          <a:endParaRPr lang="zh-TW" altLang="en-US"/>
        </a:p>
      </dgm:t>
    </dgm:pt>
    <dgm:pt modelId="{AA6DA6B6-12E5-433A-BE96-59C05D259AF5}" type="pres">
      <dgm:prSet presAssocID="{D8AE3E6C-48E3-43D5-91AF-7F50F707FF21}" presName="imageaccent4" presStyleCnt="0"/>
      <dgm:spPr/>
    </dgm:pt>
    <dgm:pt modelId="{E1EB9702-C8A1-49E4-951C-7A3944E9D1F5}" type="pres">
      <dgm:prSet presAssocID="{D8AE3E6C-48E3-43D5-91AF-7F50F707FF21}" presName="accentRepeatNode" presStyleLbl="solidAlignAcc1" presStyleIdx="7" presStyleCnt="24"/>
      <dgm:spPr/>
    </dgm:pt>
    <dgm:pt modelId="{8C98B4EC-41A7-4CB3-94F1-7421B7B98BEA}" type="pres">
      <dgm:prSet presAssocID="{DA0A6C42-7CEE-4192-9DC8-31BAF82BD88B}" presName="text5" presStyleCnt="0"/>
      <dgm:spPr/>
    </dgm:pt>
    <dgm:pt modelId="{2D3BCA40-37EF-49B4-AFFF-70D49E59B211}" type="pres">
      <dgm:prSet presAssocID="{DA0A6C42-7CEE-4192-9DC8-31BAF82BD88B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772989-3B9E-429D-AB21-C4D7C80E1BD1}" type="pres">
      <dgm:prSet presAssocID="{DA0A6C42-7CEE-4192-9DC8-31BAF82BD88B}" presName="textaccent5" presStyleCnt="0"/>
      <dgm:spPr/>
    </dgm:pt>
    <dgm:pt modelId="{2710994E-B1A1-444C-A9D8-763A5ED32E66}" type="pres">
      <dgm:prSet presAssocID="{DA0A6C42-7CEE-4192-9DC8-31BAF82BD88B}" presName="accentRepeatNode" presStyleLbl="solidAlignAcc1" presStyleIdx="8" presStyleCnt="24"/>
      <dgm:spPr/>
    </dgm:pt>
    <dgm:pt modelId="{B7519147-408F-470D-A86A-B8CD8AEEC197}" type="pres">
      <dgm:prSet presAssocID="{2E0AD28F-95EE-42FB-A664-712B7CE4C5AE}" presName="image5" presStyleCnt="0"/>
      <dgm:spPr/>
    </dgm:pt>
    <dgm:pt modelId="{4AEB4C40-45D3-4FD4-8C6B-75D800AA45AC}" type="pres">
      <dgm:prSet presAssocID="{2E0AD28F-95EE-42FB-A664-712B7CE4C5AE}" presName="imageRepeatNode" presStyleLbl="alignAcc1" presStyleIdx="4" presStyleCnt="12"/>
      <dgm:spPr/>
      <dgm:t>
        <a:bodyPr/>
        <a:lstStyle/>
        <a:p>
          <a:endParaRPr lang="zh-TW" altLang="en-US"/>
        </a:p>
      </dgm:t>
    </dgm:pt>
    <dgm:pt modelId="{84C64115-2C1C-4EAE-BF12-E78515252B8C}" type="pres">
      <dgm:prSet presAssocID="{2E0AD28F-95EE-42FB-A664-712B7CE4C5AE}" presName="imageaccent5" presStyleCnt="0"/>
      <dgm:spPr/>
    </dgm:pt>
    <dgm:pt modelId="{F06223A4-6B14-41A2-91C9-7DB9BD08458E}" type="pres">
      <dgm:prSet presAssocID="{2E0AD28F-95EE-42FB-A664-712B7CE4C5AE}" presName="accentRepeatNode" presStyleLbl="solidAlignAcc1" presStyleIdx="9" presStyleCnt="24"/>
      <dgm:spPr/>
    </dgm:pt>
    <dgm:pt modelId="{3A3EFD86-48E5-472D-BC1B-3D7BBBED5819}" type="pres">
      <dgm:prSet presAssocID="{F7E63D82-490B-473F-9DE8-97AB32F3E77B}" presName="text6" presStyleCnt="0"/>
      <dgm:spPr/>
    </dgm:pt>
    <dgm:pt modelId="{14ABED40-7ED6-4F77-A7FA-CDAD87DB6B46}" type="pres">
      <dgm:prSet presAssocID="{F7E63D82-490B-473F-9DE8-97AB32F3E77B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D9ECBD-D89F-4B18-AC18-66E8A16812C8}" type="pres">
      <dgm:prSet presAssocID="{F7E63D82-490B-473F-9DE8-97AB32F3E77B}" presName="textaccent6" presStyleCnt="0"/>
      <dgm:spPr/>
    </dgm:pt>
    <dgm:pt modelId="{B179EAB4-7ADD-42A3-93C6-29B95FCD1B89}" type="pres">
      <dgm:prSet presAssocID="{F7E63D82-490B-473F-9DE8-97AB32F3E77B}" presName="accentRepeatNode" presStyleLbl="solidAlignAcc1" presStyleIdx="10" presStyleCnt="24"/>
      <dgm:spPr/>
    </dgm:pt>
    <dgm:pt modelId="{52228109-33D9-4354-8E78-E1CFC3702308}" type="pres">
      <dgm:prSet presAssocID="{F296B015-1F35-4F53-ACF9-BA85288E110F}" presName="image6" presStyleCnt="0"/>
      <dgm:spPr/>
    </dgm:pt>
    <dgm:pt modelId="{C066B00D-C67E-4F83-A373-9814C1E53914}" type="pres">
      <dgm:prSet presAssocID="{F296B015-1F35-4F53-ACF9-BA85288E110F}" presName="imageRepeatNode" presStyleLbl="alignAcc1" presStyleIdx="5" presStyleCnt="12"/>
      <dgm:spPr/>
      <dgm:t>
        <a:bodyPr/>
        <a:lstStyle/>
        <a:p>
          <a:endParaRPr lang="zh-TW" altLang="en-US"/>
        </a:p>
      </dgm:t>
    </dgm:pt>
    <dgm:pt modelId="{99445C90-45BE-4DDE-8866-5229AE222D38}" type="pres">
      <dgm:prSet presAssocID="{F296B015-1F35-4F53-ACF9-BA85288E110F}" presName="imageaccent6" presStyleCnt="0"/>
      <dgm:spPr/>
    </dgm:pt>
    <dgm:pt modelId="{E804CBA5-304D-4602-B344-8CA087AB6CBB}" type="pres">
      <dgm:prSet presAssocID="{F296B015-1F35-4F53-ACF9-BA85288E110F}" presName="accentRepeatNode" presStyleLbl="solidAlignAcc1" presStyleIdx="11" presStyleCnt="24"/>
      <dgm:spPr/>
    </dgm:pt>
    <dgm:pt modelId="{7B029D88-0D29-4D17-A07D-05B9D383C0D3}" type="pres">
      <dgm:prSet presAssocID="{C0B20084-CD36-4376-B253-49EB186B18AD}" presName="text7" presStyleCnt="0"/>
      <dgm:spPr/>
    </dgm:pt>
    <dgm:pt modelId="{9D1CBAC1-DDD0-4E54-8800-E78276781982}" type="pres">
      <dgm:prSet presAssocID="{C0B20084-CD36-4376-B253-49EB186B18AD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DFFAF7-D97F-4283-A6A8-D5B28CDE89FE}" type="pres">
      <dgm:prSet presAssocID="{C0B20084-CD36-4376-B253-49EB186B18AD}" presName="textaccent7" presStyleCnt="0"/>
      <dgm:spPr/>
    </dgm:pt>
    <dgm:pt modelId="{66E937CB-049C-468A-B216-83BA38C9D0A5}" type="pres">
      <dgm:prSet presAssocID="{C0B20084-CD36-4376-B253-49EB186B18AD}" presName="accentRepeatNode" presStyleLbl="solidAlignAcc1" presStyleIdx="12" presStyleCnt="24"/>
      <dgm:spPr/>
    </dgm:pt>
    <dgm:pt modelId="{8B9D4CA6-B435-4115-8E65-D39B9AF80781}" type="pres">
      <dgm:prSet presAssocID="{B59ECFCF-F5F1-466D-9FEE-E8A636003B4A}" presName="image7" presStyleCnt="0"/>
      <dgm:spPr/>
    </dgm:pt>
    <dgm:pt modelId="{34287387-716C-47B6-9B33-73127F3414F8}" type="pres">
      <dgm:prSet presAssocID="{B59ECFCF-F5F1-466D-9FEE-E8A636003B4A}" presName="imageRepeatNode" presStyleLbl="alignAcc1" presStyleIdx="6" presStyleCnt="12"/>
      <dgm:spPr/>
      <dgm:t>
        <a:bodyPr/>
        <a:lstStyle/>
        <a:p>
          <a:endParaRPr lang="zh-TW" altLang="en-US"/>
        </a:p>
      </dgm:t>
    </dgm:pt>
    <dgm:pt modelId="{44F8BA6E-CD3D-445A-AEFF-4C9E067A6DA1}" type="pres">
      <dgm:prSet presAssocID="{B59ECFCF-F5F1-466D-9FEE-E8A636003B4A}" presName="imageaccent7" presStyleCnt="0"/>
      <dgm:spPr/>
    </dgm:pt>
    <dgm:pt modelId="{77A5F224-A661-4DE3-BEA0-0C98CB04CE7F}" type="pres">
      <dgm:prSet presAssocID="{B59ECFCF-F5F1-466D-9FEE-E8A636003B4A}" presName="accentRepeatNode" presStyleLbl="solidAlignAcc1" presStyleIdx="13" presStyleCnt="24"/>
      <dgm:spPr/>
    </dgm:pt>
    <dgm:pt modelId="{90CA00FE-F4F4-4D93-AA16-21149DCF5B68}" type="pres">
      <dgm:prSet presAssocID="{8CB1C438-4A4E-4735-865E-E0B7EACCA31F}" presName="text8" presStyleCnt="0"/>
      <dgm:spPr/>
    </dgm:pt>
    <dgm:pt modelId="{167B3D6A-7392-40C8-B863-6FAB12AA83D3}" type="pres">
      <dgm:prSet presAssocID="{8CB1C438-4A4E-4735-865E-E0B7EACCA31F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07B8FA-25BE-436F-92DB-F1270F25E4FF}" type="pres">
      <dgm:prSet presAssocID="{8CB1C438-4A4E-4735-865E-E0B7EACCA31F}" presName="textaccent8" presStyleCnt="0"/>
      <dgm:spPr/>
    </dgm:pt>
    <dgm:pt modelId="{5AA2F692-D7F0-43A0-8EAA-58E8062F31B8}" type="pres">
      <dgm:prSet presAssocID="{8CB1C438-4A4E-4735-865E-E0B7EACCA31F}" presName="accentRepeatNode" presStyleLbl="solidAlignAcc1" presStyleIdx="14" presStyleCnt="24"/>
      <dgm:spPr/>
    </dgm:pt>
    <dgm:pt modelId="{3BD34CE7-9A02-40CF-8237-D886979DEA66}" type="pres">
      <dgm:prSet presAssocID="{D750265C-4397-4598-B0BD-7BB32168ADA9}" presName="image8" presStyleCnt="0"/>
      <dgm:spPr/>
    </dgm:pt>
    <dgm:pt modelId="{4DD721B1-AFF9-4000-B844-FA65001CA93B}" type="pres">
      <dgm:prSet presAssocID="{D750265C-4397-4598-B0BD-7BB32168ADA9}" presName="imageRepeatNode" presStyleLbl="alignAcc1" presStyleIdx="7" presStyleCnt="12"/>
      <dgm:spPr/>
      <dgm:t>
        <a:bodyPr/>
        <a:lstStyle/>
        <a:p>
          <a:endParaRPr lang="zh-TW" altLang="en-US"/>
        </a:p>
      </dgm:t>
    </dgm:pt>
    <dgm:pt modelId="{2CF63A15-23F0-46BC-9FA3-678D8F71F2B4}" type="pres">
      <dgm:prSet presAssocID="{D750265C-4397-4598-B0BD-7BB32168ADA9}" presName="imageaccent8" presStyleCnt="0"/>
      <dgm:spPr/>
    </dgm:pt>
    <dgm:pt modelId="{61EA51BE-0C93-4213-B56E-56D07B3F154E}" type="pres">
      <dgm:prSet presAssocID="{D750265C-4397-4598-B0BD-7BB32168ADA9}" presName="accentRepeatNode" presStyleLbl="solidAlignAcc1" presStyleIdx="15" presStyleCnt="24"/>
      <dgm:spPr/>
    </dgm:pt>
    <dgm:pt modelId="{3BBBF3F3-6F77-42DF-AC00-08BDE899A2DB}" type="pres">
      <dgm:prSet presAssocID="{B17CD409-7673-42A6-8722-A4A68B5EADF0}" presName="text9" presStyleCnt="0"/>
      <dgm:spPr/>
    </dgm:pt>
    <dgm:pt modelId="{C6485851-AB2E-40CC-8C39-19F133374AA4}" type="pres">
      <dgm:prSet presAssocID="{B17CD409-7673-42A6-8722-A4A68B5EADF0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518E04-F9D0-42D6-B0FD-A5455DA371BF}" type="pres">
      <dgm:prSet presAssocID="{B17CD409-7673-42A6-8722-A4A68B5EADF0}" presName="textaccent9" presStyleCnt="0"/>
      <dgm:spPr/>
    </dgm:pt>
    <dgm:pt modelId="{09BF2AC9-52FB-42E0-A255-23928192ABC0}" type="pres">
      <dgm:prSet presAssocID="{B17CD409-7673-42A6-8722-A4A68B5EADF0}" presName="accentRepeatNode" presStyleLbl="solidAlignAcc1" presStyleIdx="16" presStyleCnt="24"/>
      <dgm:spPr/>
    </dgm:pt>
    <dgm:pt modelId="{E9280425-4ACA-4DD2-ACF0-D63551BA08FC}" type="pres">
      <dgm:prSet presAssocID="{70DC2D80-FE88-4F92-A379-927DEE431854}" presName="image9" presStyleCnt="0"/>
      <dgm:spPr/>
    </dgm:pt>
    <dgm:pt modelId="{952D2F07-A30B-48D4-BA94-C229A40A1470}" type="pres">
      <dgm:prSet presAssocID="{70DC2D80-FE88-4F92-A379-927DEE431854}" presName="imageRepeatNode" presStyleLbl="alignAcc1" presStyleIdx="8" presStyleCnt="12"/>
      <dgm:spPr/>
      <dgm:t>
        <a:bodyPr/>
        <a:lstStyle/>
        <a:p>
          <a:endParaRPr lang="zh-TW" altLang="en-US"/>
        </a:p>
      </dgm:t>
    </dgm:pt>
    <dgm:pt modelId="{28F14045-9EEF-4493-B813-9189ABD9012B}" type="pres">
      <dgm:prSet presAssocID="{70DC2D80-FE88-4F92-A379-927DEE431854}" presName="imageaccent9" presStyleCnt="0"/>
      <dgm:spPr/>
    </dgm:pt>
    <dgm:pt modelId="{1205CDA0-A224-4471-ABC6-0E57CEF3F6DB}" type="pres">
      <dgm:prSet presAssocID="{70DC2D80-FE88-4F92-A379-927DEE431854}" presName="accentRepeatNode" presStyleLbl="solidAlignAcc1" presStyleIdx="17" presStyleCnt="24"/>
      <dgm:spPr/>
    </dgm:pt>
    <dgm:pt modelId="{80CB7817-0819-43E7-ACDC-5CCC46BF36AA}" type="pres">
      <dgm:prSet presAssocID="{A2752691-E7AD-4A38-B224-E48B7DFD46C0}" presName="text10" presStyleCnt="0"/>
      <dgm:spPr/>
    </dgm:pt>
    <dgm:pt modelId="{589ADE58-E35F-4D60-8BD0-8899BBA6FD29}" type="pres">
      <dgm:prSet presAssocID="{A2752691-E7AD-4A38-B224-E48B7DFD46C0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1A7133-51B3-42A9-8492-4C7693DFFDED}" type="pres">
      <dgm:prSet presAssocID="{A2752691-E7AD-4A38-B224-E48B7DFD46C0}" presName="textaccent10" presStyleCnt="0"/>
      <dgm:spPr/>
    </dgm:pt>
    <dgm:pt modelId="{BDC4E44C-B226-4472-9D90-27D44344444F}" type="pres">
      <dgm:prSet presAssocID="{A2752691-E7AD-4A38-B224-E48B7DFD46C0}" presName="accentRepeatNode" presStyleLbl="solidAlignAcc1" presStyleIdx="18" presStyleCnt="24"/>
      <dgm:spPr/>
    </dgm:pt>
    <dgm:pt modelId="{1D5487EE-2A27-46EE-875E-CBC269540435}" type="pres">
      <dgm:prSet presAssocID="{C364EA87-400A-4E44-83AC-27333708F1C8}" presName="image10" presStyleCnt="0"/>
      <dgm:spPr/>
    </dgm:pt>
    <dgm:pt modelId="{9968F0BF-0626-495B-9E51-8C6891D4787F}" type="pres">
      <dgm:prSet presAssocID="{C364EA87-400A-4E44-83AC-27333708F1C8}" presName="imageRepeatNode" presStyleLbl="alignAcc1" presStyleIdx="9" presStyleCnt="12"/>
      <dgm:spPr/>
      <dgm:t>
        <a:bodyPr/>
        <a:lstStyle/>
        <a:p>
          <a:endParaRPr lang="zh-TW" altLang="en-US"/>
        </a:p>
      </dgm:t>
    </dgm:pt>
    <dgm:pt modelId="{7FF8FA88-044D-4D65-89D2-5AA03D6CBDB0}" type="pres">
      <dgm:prSet presAssocID="{C364EA87-400A-4E44-83AC-27333708F1C8}" presName="imageaccent10" presStyleCnt="0"/>
      <dgm:spPr/>
    </dgm:pt>
    <dgm:pt modelId="{06294B2B-5276-462A-9784-3E1724597426}" type="pres">
      <dgm:prSet presAssocID="{C364EA87-400A-4E44-83AC-27333708F1C8}" presName="accentRepeatNode" presStyleLbl="solidAlignAcc1" presStyleIdx="19" presStyleCnt="24"/>
      <dgm:spPr/>
    </dgm:pt>
    <dgm:pt modelId="{C34B97F5-C904-4E8D-8DBD-CEDE81E9C096}" type="pres">
      <dgm:prSet presAssocID="{2BB0FA58-052B-4A57-B772-0FF8703420B2}" presName="text11" presStyleCnt="0"/>
      <dgm:spPr/>
    </dgm:pt>
    <dgm:pt modelId="{5639A251-9B6E-42C8-A38E-8B3273DE0FCF}" type="pres">
      <dgm:prSet presAssocID="{2BB0FA58-052B-4A57-B772-0FF8703420B2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9D371B-B5FC-4F5B-BF4E-665383B73986}" type="pres">
      <dgm:prSet presAssocID="{2BB0FA58-052B-4A57-B772-0FF8703420B2}" presName="textaccent11" presStyleCnt="0"/>
      <dgm:spPr/>
    </dgm:pt>
    <dgm:pt modelId="{740C5916-1EB8-4A46-B12D-E06F3A13E060}" type="pres">
      <dgm:prSet presAssocID="{2BB0FA58-052B-4A57-B772-0FF8703420B2}" presName="accentRepeatNode" presStyleLbl="solidAlignAcc1" presStyleIdx="20" presStyleCnt="24"/>
      <dgm:spPr/>
    </dgm:pt>
    <dgm:pt modelId="{2C896980-D879-4E95-A8F7-3F6158A3DB7F}" type="pres">
      <dgm:prSet presAssocID="{59E36E8C-E8DC-45E2-AA1E-9929226F92F0}" presName="image11" presStyleCnt="0"/>
      <dgm:spPr/>
    </dgm:pt>
    <dgm:pt modelId="{5A8F2A2A-EA27-43AF-99B5-10E7D486A32B}" type="pres">
      <dgm:prSet presAssocID="{59E36E8C-E8DC-45E2-AA1E-9929226F92F0}" presName="imageRepeatNode" presStyleLbl="alignAcc1" presStyleIdx="10" presStyleCnt="12"/>
      <dgm:spPr/>
      <dgm:t>
        <a:bodyPr/>
        <a:lstStyle/>
        <a:p>
          <a:endParaRPr lang="zh-TW" altLang="en-US"/>
        </a:p>
      </dgm:t>
    </dgm:pt>
    <dgm:pt modelId="{028541E9-F6B0-4547-9D2F-E8E3F9CF5495}" type="pres">
      <dgm:prSet presAssocID="{59E36E8C-E8DC-45E2-AA1E-9929226F92F0}" presName="imageaccent11" presStyleCnt="0"/>
      <dgm:spPr/>
    </dgm:pt>
    <dgm:pt modelId="{8764DE2D-7C61-4D77-ACE5-B0DF1C348F5D}" type="pres">
      <dgm:prSet presAssocID="{59E36E8C-E8DC-45E2-AA1E-9929226F92F0}" presName="accentRepeatNode" presStyleLbl="solidAlignAcc1" presStyleIdx="21" presStyleCnt="24"/>
      <dgm:spPr/>
    </dgm:pt>
    <dgm:pt modelId="{E2050484-5915-4681-8E9F-8687761ECB0B}" type="pres">
      <dgm:prSet presAssocID="{13E70FA2-8C3F-4A4C-9416-10346791664D}" presName="text12" presStyleCnt="0"/>
      <dgm:spPr/>
    </dgm:pt>
    <dgm:pt modelId="{EB0997FE-3CB0-4CF4-AEDD-2F8B8B1ACC9F}" type="pres">
      <dgm:prSet presAssocID="{13E70FA2-8C3F-4A4C-9416-10346791664D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0D4309-D8DD-4566-BD1E-93933B1B2BDF}" type="pres">
      <dgm:prSet presAssocID="{13E70FA2-8C3F-4A4C-9416-10346791664D}" presName="textaccent12" presStyleCnt="0"/>
      <dgm:spPr/>
    </dgm:pt>
    <dgm:pt modelId="{EC64CDC7-31DD-414B-87CD-37998E9B76F1}" type="pres">
      <dgm:prSet presAssocID="{13E70FA2-8C3F-4A4C-9416-10346791664D}" presName="accentRepeatNode" presStyleLbl="solidAlignAcc1" presStyleIdx="22" presStyleCnt="24"/>
      <dgm:spPr/>
    </dgm:pt>
    <dgm:pt modelId="{92DAD0D1-04DC-444B-90F8-29B539AF037E}" type="pres">
      <dgm:prSet presAssocID="{E9B52E77-5E77-4F01-B1C5-A3026CA453D6}" presName="image12" presStyleCnt="0"/>
      <dgm:spPr/>
    </dgm:pt>
    <dgm:pt modelId="{D4B264C6-1080-4F11-93E3-EFFEE7620A52}" type="pres">
      <dgm:prSet presAssocID="{E9B52E77-5E77-4F01-B1C5-A3026CA453D6}" presName="imageRepeatNode" presStyleLbl="alignAcc1" presStyleIdx="11" presStyleCnt="12"/>
      <dgm:spPr/>
      <dgm:t>
        <a:bodyPr/>
        <a:lstStyle/>
        <a:p>
          <a:endParaRPr lang="zh-TW" altLang="en-US"/>
        </a:p>
      </dgm:t>
    </dgm:pt>
    <dgm:pt modelId="{C200F52E-C055-494C-A769-EAAB3F857ECC}" type="pres">
      <dgm:prSet presAssocID="{E9B52E77-5E77-4F01-B1C5-A3026CA453D6}" presName="imageaccent12" presStyleCnt="0"/>
      <dgm:spPr/>
    </dgm:pt>
    <dgm:pt modelId="{EA7C1C87-1794-4C3E-A128-3AC5FBF34160}" type="pres">
      <dgm:prSet presAssocID="{E9B52E77-5E77-4F01-B1C5-A3026CA453D6}" presName="accentRepeatNode" presStyleLbl="solidAlignAcc1" presStyleIdx="23" presStyleCnt="24"/>
      <dgm:spPr/>
    </dgm:pt>
  </dgm:ptLst>
  <dgm:cxnLst>
    <dgm:cxn modelId="{0D0DA179-72C5-4F4F-9ED1-7D11FFB05B6A}" srcId="{A844B346-49F8-4C53-9AB6-E067104ABB7C}" destId="{2BB0FA58-052B-4A57-B772-0FF8703420B2}" srcOrd="10" destOrd="0" parTransId="{96294CFE-A899-4CB6-9605-DAB7A8F5BA44}" sibTransId="{59E36E8C-E8DC-45E2-AA1E-9929226F92F0}"/>
    <dgm:cxn modelId="{EB3D1DB8-F2C9-403D-9600-8240DFC1E10E}" type="presOf" srcId="{E9B52E77-5E77-4F01-B1C5-A3026CA453D6}" destId="{D4B264C6-1080-4F11-93E3-EFFEE7620A52}" srcOrd="0" destOrd="0" presId="urn:microsoft.com/office/officeart/2008/layout/HexagonCluster"/>
    <dgm:cxn modelId="{74629577-1702-4F76-A1D8-269B26679C61}" srcId="{A844B346-49F8-4C53-9AB6-E067104ABB7C}" destId="{F7E63D82-490B-473F-9DE8-97AB32F3E77B}" srcOrd="5" destOrd="0" parTransId="{85C12867-C290-41FF-A888-C34314C1F19A}" sibTransId="{F296B015-1F35-4F53-ACF9-BA85288E110F}"/>
    <dgm:cxn modelId="{809C23F5-3A9C-4684-B5BD-6521D61D0633}" type="presOf" srcId="{C0B20084-CD36-4376-B253-49EB186B18AD}" destId="{9D1CBAC1-DDD0-4E54-8800-E78276781982}" srcOrd="0" destOrd="0" presId="urn:microsoft.com/office/officeart/2008/layout/HexagonCluster"/>
    <dgm:cxn modelId="{DDFCC082-DE73-47F5-B494-8B92A3A1EA80}" type="presOf" srcId="{F7E63D82-490B-473F-9DE8-97AB32F3E77B}" destId="{14ABED40-7ED6-4F77-A7FA-CDAD87DB6B46}" srcOrd="0" destOrd="0" presId="urn:microsoft.com/office/officeart/2008/layout/HexagonCluster"/>
    <dgm:cxn modelId="{EFA7A27E-7831-47B6-8A97-A282B5C6094A}" srcId="{A844B346-49F8-4C53-9AB6-E067104ABB7C}" destId="{AD9444CA-7983-4F98-80BD-04998DFA9F4D}" srcOrd="1" destOrd="0" parTransId="{0C7EC481-40B3-421F-A7AE-F1C198EDB905}" sibTransId="{57154AC6-BF5D-4080-A9D2-096DDA676DF1}"/>
    <dgm:cxn modelId="{2DBD995C-B6F8-4AE0-871E-A30EFDFC76FE}" type="presOf" srcId="{57154AC6-BF5D-4080-A9D2-096DDA676DF1}" destId="{7A9AF510-D9C9-4C17-A9F4-79F823B3D0B7}" srcOrd="0" destOrd="0" presId="urn:microsoft.com/office/officeart/2008/layout/HexagonCluster"/>
    <dgm:cxn modelId="{34E1C57B-74A0-459E-8F65-042B5CECCBF6}" type="presOf" srcId="{2E0AD28F-95EE-42FB-A664-712B7CE4C5AE}" destId="{4AEB4C40-45D3-4FD4-8C6B-75D800AA45AC}" srcOrd="0" destOrd="0" presId="urn:microsoft.com/office/officeart/2008/layout/HexagonCluster"/>
    <dgm:cxn modelId="{D1EBCD7B-55F8-4558-8FB9-BE094F3F303D}" type="presOf" srcId="{59E36E8C-E8DC-45E2-AA1E-9929226F92F0}" destId="{5A8F2A2A-EA27-43AF-99B5-10E7D486A32B}" srcOrd="0" destOrd="0" presId="urn:microsoft.com/office/officeart/2008/layout/HexagonCluster"/>
    <dgm:cxn modelId="{A3D745F6-F213-47D7-8728-99E6046231EB}" type="presOf" srcId="{2BB0FA58-052B-4A57-B772-0FF8703420B2}" destId="{5639A251-9B6E-42C8-A38E-8B3273DE0FCF}" srcOrd="0" destOrd="0" presId="urn:microsoft.com/office/officeart/2008/layout/HexagonCluster"/>
    <dgm:cxn modelId="{C5FAD1F0-33E1-42C6-A925-76362E0319BD}" srcId="{A844B346-49F8-4C53-9AB6-E067104ABB7C}" destId="{DA0A6C42-7CEE-4192-9DC8-31BAF82BD88B}" srcOrd="4" destOrd="0" parTransId="{71229363-5BFF-4944-A6B9-22576C61A62C}" sibTransId="{2E0AD28F-95EE-42FB-A664-712B7CE4C5AE}"/>
    <dgm:cxn modelId="{D9096AF2-47F9-479B-8C10-BA11E21A9DB7}" type="presOf" srcId="{F296B015-1F35-4F53-ACF9-BA85288E110F}" destId="{C066B00D-C67E-4F83-A373-9814C1E53914}" srcOrd="0" destOrd="0" presId="urn:microsoft.com/office/officeart/2008/layout/HexagonCluster"/>
    <dgm:cxn modelId="{CCEBE193-8507-46DF-A216-3341566EFEDB}" srcId="{A844B346-49F8-4C53-9AB6-E067104ABB7C}" destId="{AE6AE329-8467-4F80-96D4-559B5C5B38CC}" srcOrd="2" destOrd="0" parTransId="{9E9632B1-8965-4623-A0DA-2EA0C5E3AD6C}" sibTransId="{26D2DAD2-F199-4E82-A676-71F7E5DA6479}"/>
    <dgm:cxn modelId="{61C629BD-7AA1-4E16-AE75-0D201317F327}" type="presOf" srcId="{1DE2DD30-C830-48E8-90DE-080DD65DFFFE}" destId="{8830D2FB-2270-4234-9465-AED832EB7DA1}" srcOrd="0" destOrd="0" presId="urn:microsoft.com/office/officeart/2008/layout/HexagonCluster"/>
    <dgm:cxn modelId="{1DE2252C-CCD7-4015-B8F0-8519C1A64FD6}" type="presOf" srcId="{8CB1C438-4A4E-4735-865E-E0B7EACCA31F}" destId="{167B3D6A-7392-40C8-B863-6FAB12AA83D3}" srcOrd="0" destOrd="0" presId="urn:microsoft.com/office/officeart/2008/layout/HexagonCluster"/>
    <dgm:cxn modelId="{237D4470-8FF7-404A-A5F6-4D42DF2EED9F}" srcId="{A844B346-49F8-4C53-9AB6-E067104ABB7C}" destId="{C0B20084-CD36-4376-B253-49EB186B18AD}" srcOrd="6" destOrd="0" parTransId="{722A0275-2FBB-4BC4-8BE4-162A3081C335}" sibTransId="{B59ECFCF-F5F1-466D-9FEE-E8A636003B4A}"/>
    <dgm:cxn modelId="{1F7A818D-133A-4DCA-933C-C1E879083B08}" srcId="{A844B346-49F8-4C53-9AB6-E067104ABB7C}" destId="{8CB1C438-4A4E-4735-865E-E0B7EACCA31F}" srcOrd="7" destOrd="0" parTransId="{722F6ADE-29A2-485D-95FB-81D1997A3181}" sibTransId="{D750265C-4397-4598-B0BD-7BB32168ADA9}"/>
    <dgm:cxn modelId="{CABAB352-686B-47FA-8DF3-62F2BE574166}" type="presOf" srcId="{D750265C-4397-4598-B0BD-7BB32168ADA9}" destId="{4DD721B1-AFF9-4000-B844-FA65001CA93B}" srcOrd="0" destOrd="0" presId="urn:microsoft.com/office/officeart/2008/layout/HexagonCluster"/>
    <dgm:cxn modelId="{FD86E260-F0D6-4F2F-819A-FC1FF9B18C93}" type="presOf" srcId="{B59ECFCF-F5F1-466D-9FEE-E8A636003B4A}" destId="{34287387-716C-47B6-9B33-73127F3414F8}" srcOrd="0" destOrd="0" presId="urn:microsoft.com/office/officeart/2008/layout/HexagonCluster"/>
    <dgm:cxn modelId="{5EE413DC-39A3-4DD2-8477-BCBD96F11622}" srcId="{A844B346-49F8-4C53-9AB6-E067104ABB7C}" destId="{B6760B75-AAC0-4DBA-89F7-47DB04644950}" srcOrd="0" destOrd="0" parTransId="{09E6E001-A7BF-4EFC-945E-34AE722ADD83}" sibTransId="{9B4E20C5-41BB-4901-9831-5453CC0E28B2}"/>
    <dgm:cxn modelId="{294C51A4-DF2E-4272-9585-D2044BFAA717}" type="presOf" srcId="{C364EA87-400A-4E44-83AC-27333708F1C8}" destId="{9968F0BF-0626-495B-9E51-8C6891D4787F}" srcOrd="0" destOrd="0" presId="urn:microsoft.com/office/officeart/2008/layout/HexagonCluster"/>
    <dgm:cxn modelId="{CF80F847-31CB-4C68-BF67-AD47965A27D3}" type="presOf" srcId="{D8AE3E6C-48E3-43D5-91AF-7F50F707FF21}" destId="{29BFC34E-81C3-419B-84E7-419D4FCA8742}" srcOrd="0" destOrd="0" presId="urn:microsoft.com/office/officeart/2008/layout/HexagonCluster"/>
    <dgm:cxn modelId="{DB731DC6-915F-4D6D-9785-DE30A19C1FC9}" type="presOf" srcId="{AE6AE329-8467-4F80-96D4-559B5C5B38CC}" destId="{891ABF8C-E4A0-4537-8C34-417A646D974F}" srcOrd="0" destOrd="0" presId="urn:microsoft.com/office/officeart/2008/layout/HexagonCluster"/>
    <dgm:cxn modelId="{B7E4558E-BBBC-4667-811F-0E74F457C441}" type="presOf" srcId="{AD9444CA-7983-4F98-80BD-04998DFA9F4D}" destId="{88989A58-6C3E-463D-A380-4E4ADFA0BBAF}" srcOrd="0" destOrd="0" presId="urn:microsoft.com/office/officeart/2008/layout/HexagonCluster"/>
    <dgm:cxn modelId="{02379FE3-666F-4D41-9457-34BA739E6292}" srcId="{A844B346-49F8-4C53-9AB6-E067104ABB7C}" destId="{B17CD409-7673-42A6-8722-A4A68B5EADF0}" srcOrd="8" destOrd="0" parTransId="{5E67246B-9090-4FE1-B364-59FCE0D6DC88}" sibTransId="{70DC2D80-FE88-4F92-A379-927DEE431854}"/>
    <dgm:cxn modelId="{0CBF37AC-53E3-4FD2-8C70-C0A55DF8EE3C}" type="presOf" srcId="{A844B346-49F8-4C53-9AB6-E067104ABB7C}" destId="{F43B0464-F72C-4B19-9279-9FEDADE6CD03}" srcOrd="0" destOrd="0" presId="urn:microsoft.com/office/officeart/2008/layout/HexagonCluster"/>
    <dgm:cxn modelId="{BE9D0C90-A6A6-4673-9F39-A12B4ABAA96D}" type="presOf" srcId="{13E70FA2-8C3F-4A4C-9416-10346791664D}" destId="{EB0997FE-3CB0-4CF4-AEDD-2F8B8B1ACC9F}" srcOrd="0" destOrd="0" presId="urn:microsoft.com/office/officeart/2008/layout/HexagonCluster"/>
    <dgm:cxn modelId="{E9353C18-F0CD-4D77-9BC0-27A447407956}" type="presOf" srcId="{B17CD409-7673-42A6-8722-A4A68B5EADF0}" destId="{C6485851-AB2E-40CC-8C39-19F133374AA4}" srcOrd="0" destOrd="0" presId="urn:microsoft.com/office/officeart/2008/layout/HexagonCluster"/>
    <dgm:cxn modelId="{D2CA0FDD-E070-4F1B-A573-833D38E064CE}" srcId="{A844B346-49F8-4C53-9AB6-E067104ABB7C}" destId="{1DE2DD30-C830-48E8-90DE-080DD65DFFFE}" srcOrd="3" destOrd="0" parTransId="{D270FBA9-0791-4696-84D6-436C15A68E50}" sibTransId="{D8AE3E6C-48E3-43D5-91AF-7F50F707FF21}"/>
    <dgm:cxn modelId="{D72D47FC-2D52-4E56-981A-ABE12F9A0B73}" type="presOf" srcId="{26D2DAD2-F199-4E82-A676-71F7E5DA6479}" destId="{81D94B9C-17F7-439B-8F83-BB3B10CA0554}" srcOrd="0" destOrd="0" presId="urn:microsoft.com/office/officeart/2008/layout/HexagonCluster"/>
    <dgm:cxn modelId="{96B7A919-76EF-482B-BC47-97BFDA616C43}" type="presOf" srcId="{70DC2D80-FE88-4F92-A379-927DEE431854}" destId="{952D2F07-A30B-48D4-BA94-C229A40A1470}" srcOrd="0" destOrd="0" presId="urn:microsoft.com/office/officeart/2008/layout/HexagonCluster"/>
    <dgm:cxn modelId="{A5B0AA70-821E-48F8-862F-E186640F9C82}" srcId="{A844B346-49F8-4C53-9AB6-E067104ABB7C}" destId="{13E70FA2-8C3F-4A4C-9416-10346791664D}" srcOrd="11" destOrd="0" parTransId="{4D660DE8-5849-4E61-9BE0-A4028FFB9796}" sibTransId="{E9B52E77-5E77-4F01-B1C5-A3026CA453D6}"/>
    <dgm:cxn modelId="{40A72A3D-44E2-4C77-92CD-99BD6FC8162F}" type="presOf" srcId="{A2752691-E7AD-4A38-B224-E48B7DFD46C0}" destId="{589ADE58-E35F-4D60-8BD0-8899BBA6FD29}" srcOrd="0" destOrd="0" presId="urn:microsoft.com/office/officeart/2008/layout/HexagonCluster"/>
    <dgm:cxn modelId="{A4668B75-4899-44A0-B7A7-4D6D212CEAB6}" srcId="{A844B346-49F8-4C53-9AB6-E067104ABB7C}" destId="{A2752691-E7AD-4A38-B224-E48B7DFD46C0}" srcOrd="9" destOrd="0" parTransId="{B5B5405B-9FBF-49EB-BB9D-F9570980AA20}" sibTransId="{C364EA87-400A-4E44-83AC-27333708F1C8}"/>
    <dgm:cxn modelId="{8713CDC7-DCA0-4785-943E-17E388208ED0}" type="presOf" srcId="{9B4E20C5-41BB-4901-9831-5453CC0E28B2}" destId="{A9D0429B-3D02-40A7-B936-CDFA83744828}" srcOrd="0" destOrd="0" presId="urn:microsoft.com/office/officeart/2008/layout/HexagonCluster"/>
    <dgm:cxn modelId="{5C38BC50-7502-440B-96DA-EC224A1BDB1C}" type="presOf" srcId="{DA0A6C42-7CEE-4192-9DC8-31BAF82BD88B}" destId="{2D3BCA40-37EF-49B4-AFFF-70D49E59B211}" srcOrd="0" destOrd="0" presId="urn:microsoft.com/office/officeart/2008/layout/HexagonCluster"/>
    <dgm:cxn modelId="{D8938E89-DFED-4609-BB3D-61FB6A876993}" type="presOf" srcId="{B6760B75-AAC0-4DBA-89F7-47DB04644950}" destId="{EED8BC3F-D3D2-4CBF-99F5-B01B8E77A66B}" srcOrd="0" destOrd="0" presId="urn:microsoft.com/office/officeart/2008/layout/HexagonCluster"/>
    <dgm:cxn modelId="{C6A20B35-0A72-4715-8885-8CD507C3E34E}" type="presParOf" srcId="{F43B0464-F72C-4B19-9279-9FEDADE6CD03}" destId="{A3514656-6372-4A75-BF46-42DFF22ED156}" srcOrd="0" destOrd="0" presId="urn:microsoft.com/office/officeart/2008/layout/HexagonCluster"/>
    <dgm:cxn modelId="{1F532EC2-38CE-4049-9302-5A2F85691543}" type="presParOf" srcId="{A3514656-6372-4A75-BF46-42DFF22ED156}" destId="{EED8BC3F-D3D2-4CBF-99F5-B01B8E77A66B}" srcOrd="0" destOrd="0" presId="urn:microsoft.com/office/officeart/2008/layout/HexagonCluster"/>
    <dgm:cxn modelId="{8FB3E372-7E4A-48D7-90FE-29E3FD1FF9F8}" type="presParOf" srcId="{F43B0464-F72C-4B19-9279-9FEDADE6CD03}" destId="{1CC97E18-24FE-44A9-8BD8-1B3D5D8A2814}" srcOrd="1" destOrd="0" presId="urn:microsoft.com/office/officeart/2008/layout/HexagonCluster"/>
    <dgm:cxn modelId="{5E6D8446-3CF7-4BD9-B92C-D41E072A35EC}" type="presParOf" srcId="{1CC97E18-24FE-44A9-8BD8-1B3D5D8A2814}" destId="{E07A99FD-78F5-486C-8C4D-9CD54E4E10DB}" srcOrd="0" destOrd="0" presId="urn:microsoft.com/office/officeart/2008/layout/HexagonCluster"/>
    <dgm:cxn modelId="{AC9ECAA7-E89C-4A03-BFE1-306C8A33950F}" type="presParOf" srcId="{F43B0464-F72C-4B19-9279-9FEDADE6CD03}" destId="{44265BCD-678D-40D2-A138-85C8E7D05621}" srcOrd="2" destOrd="0" presId="urn:microsoft.com/office/officeart/2008/layout/HexagonCluster"/>
    <dgm:cxn modelId="{DAF1B13A-0CE1-46BB-A3F9-92161156AC22}" type="presParOf" srcId="{44265BCD-678D-40D2-A138-85C8E7D05621}" destId="{A9D0429B-3D02-40A7-B936-CDFA83744828}" srcOrd="0" destOrd="0" presId="urn:microsoft.com/office/officeart/2008/layout/HexagonCluster"/>
    <dgm:cxn modelId="{1BBD90F7-A742-480C-8856-D31D40CD896C}" type="presParOf" srcId="{F43B0464-F72C-4B19-9279-9FEDADE6CD03}" destId="{603A5797-A750-4CF6-BC70-D95165E46102}" srcOrd="3" destOrd="0" presId="urn:microsoft.com/office/officeart/2008/layout/HexagonCluster"/>
    <dgm:cxn modelId="{47FB3D79-8FFE-4CEC-96D4-6E742532A341}" type="presParOf" srcId="{603A5797-A750-4CF6-BC70-D95165E46102}" destId="{A373E41B-8D7F-4788-841B-1F23FCF75801}" srcOrd="0" destOrd="0" presId="urn:microsoft.com/office/officeart/2008/layout/HexagonCluster"/>
    <dgm:cxn modelId="{349477A8-0A31-4499-8C32-26B94577A860}" type="presParOf" srcId="{F43B0464-F72C-4B19-9279-9FEDADE6CD03}" destId="{25A920B3-B39C-4490-AEE9-B1559EDDA40F}" srcOrd="4" destOrd="0" presId="urn:microsoft.com/office/officeart/2008/layout/HexagonCluster"/>
    <dgm:cxn modelId="{0BD263D7-5BFA-461F-B723-F7CA97C0058F}" type="presParOf" srcId="{25A920B3-B39C-4490-AEE9-B1559EDDA40F}" destId="{88989A58-6C3E-463D-A380-4E4ADFA0BBAF}" srcOrd="0" destOrd="0" presId="urn:microsoft.com/office/officeart/2008/layout/HexagonCluster"/>
    <dgm:cxn modelId="{DA92507F-5240-461B-83BC-3FBACFAEC347}" type="presParOf" srcId="{F43B0464-F72C-4B19-9279-9FEDADE6CD03}" destId="{DC744C6E-8632-4587-9DE0-9A849BC9090B}" srcOrd="5" destOrd="0" presId="urn:microsoft.com/office/officeart/2008/layout/HexagonCluster"/>
    <dgm:cxn modelId="{3C915DC4-68F6-442A-83F8-C6496C41A0E4}" type="presParOf" srcId="{DC744C6E-8632-4587-9DE0-9A849BC9090B}" destId="{35FBEF76-E19C-47EA-BBC9-14782A7D3450}" srcOrd="0" destOrd="0" presId="urn:microsoft.com/office/officeart/2008/layout/HexagonCluster"/>
    <dgm:cxn modelId="{611F32D3-29F1-400F-8362-BFA5C109A139}" type="presParOf" srcId="{F43B0464-F72C-4B19-9279-9FEDADE6CD03}" destId="{11CA09C9-F005-4252-9A93-EA2CBAB02E03}" srcOrd="6" destOrd="0" presId="urn:microsoft.com/office/officeart/2008/layout/HexagonCluster"/>
    <dgm:cxn modelId="{40F6828B-589B-433B-B415-EBA68E18F267}" type="presParOf" srcId="{11CA09C9-F005-4252-9A93-EA2CBAB02E03}" destId="{7A9AF510-D9C9-4C17-A9F4-79F823B3D0B7}" srcOrd="0" destOrd="0" presId="urn:microsoft.com/office/officeart/2008/layout/HexagonCluster"/>
    <dgm:cxn modelId="{104CA3A4-0E03-435B-B17A-5F13CD8176C9}" type="presParOf" srcId="{F43B0464-F72C-4B19-9279-9FEDADE6CD03}" destId="{20BF7530-569F-4644-8900-6BAFB031B2C1}" srcOrd="7" destOrd="0" presId="urn:microsoft.com/office/officeart/2008/layout/HexagonCluster"/>
    <dgm:cxn modelId="{98ECDD58-96CE-4A9A-8C08-630531AD1560}" type="presParOf" srcId="{20BF7530-569F-4644-8900-6BAFB031B2C1}" destId="{3711E93F-7553-4A97-945A-49AE3B02B181}" srcOrd="0" destOrd="0" presId="urn:microsoft.com/office/officeart/2008/layout/HexagonCluster"/>
    <dgm:cxn modelId="{0B4C84F3-7772-41A2-983F-57C39CA5801C}" type="presParOf" srcId="{F43B0464-F72C-4B19-9279-9FEDADE6CD03}" destId="{1024F2B6-72EB-40A9-B4B8-CE07BC730D8D}" srcOrd="8" destOrd="0" presId="urn:microsoft.com/office/officeart/2008/layout/HexagonCluster"/>
    <dgm:cxn modelId="{71327689-05F8-4BBE-9F7B-041E1658D181}" type="presParOf" srcId="{1024F2B6-72EB-40A9-B4B8-CE07BC730D8D}" destId="{891ABF8C-E4A0-4537-8C34-417A646D974F}" srcOrd="0" destOrd="0" presId="urn:microsoft.com/office/officeart/2008/layout/HexagonCluster"/>
    <dgm:cxn modelId="{69FAA56E-029B-4D22-9D87-F174B062A8C7}" type="presParOf" srcId="{F43B0464-F72C-4B19-9279-9FEDADE6CD03}" destId="{05FE721C-08AB-4A4D-917F-23E9FBA3D53C}" srcOrd="9" destOrd="0" presId="urn:microsoft.com/office/officeart/2008/layout/HexagonCluster"/>
    <dgm:cxn modelId="{90F093DD-FBF2-47CB-BB33-3AC8297C8379}" type="presParOf" srcId="{05FE721C-08AB-4A4D-917F-23E9FBA3D53C}" destId="{90C78FD4-6015-44B7-91F7-949E7608F054}" srcOrd="0" destOrd="0" presId="urn:microsoft.com/office/officeart/2008/layout/HexagonCluster"/>
    <dgm:cxn modelId="{80D05910-2468-43E3-8255-1A0ED1A30F58}" type="presParOf" srcId="{F43B0464-F72C-4B19-9279-9FEDADE6CD03}" destId="{8A11A1D7-7C9D-48EA-9B50-3FE01F115F35}" srcOrd="10" destOrd="0" presId="urn:microsoft.com/office/officeart/2008/layout/HexagonCluster"/>
    <dgm:cxn modelId="{7D661F28-4A44-4BA0-A3D1-900F0F5C6C58}" type="presParOf" srcId="{8A11A1D7-7C9D-48EA-9B50-3FE01F115F35}" destId="{81D94B9C-17F7-439B-8F83-BB3B10CA0554}" srcOrd="0" destOrd="0" presId="urn:microsoft.com/office/officeart/2008/layout/HexagonCluster"/>
    <dgm:cxn modelId="{AFB456FD-8EA7-4952-81F3-E1482EB2C6DA}" type="presParOf" srcId="{F43B0464-F72C-4B19-9279-9FEDADE6CD03}" destId="{DF10BB66-3CA8-41E4-8A02-6C7AB9E827A7}" srcOrd="11" destOrd="0" presId="urn:microsoft.com/office/officeart/2008/layout/HexagonCluster"/>
    <dgm:cxn modelId="{88B652C4-4D44-440C-983C-7BFF57303E73}" type="presParOf" srcId="{DF10BB66-3CA8-41E4-8A02-6C7AB9E827A7}" destId="{E55CF606-7BDC-4776-9FF8-BA422893FE31}" srcOrd="0" destOrd="0" presId="urn:microsoft.com/office/officeart/2008/layout/HexagonCluster"/>
    <dgm:cxn modelId="{CD9D384E-C61B-41AE-8EDA-F4960388839D}" type="presParOf" srcId="{F43B0464-F72C-4B19-9279-9FEDADE6CD03}" destId="{F834ADB1-687C-474C-A9FF-02D904D75BF0}" srcOrd="12" destOrd="0" presId="urn:microsoft.com/office/officeart/2008/layout/HexagonCluster"/>
    <dgm:cxn modelId="{C51B3B63-D6A3-4C50-A229-98DCEAE7F7ED}" type="presParOf" srcId="{F834ADB1-687C-474C-A9FF-02D904D75BF0}" destId="{8830D2FB-2270-4234-9465-AED832EB7DA1}" srcOrd="0" destOrd="0" presId="urn:microsoft.com/office/officeart/2008/layout/HexagonCluster"/>
    <dgm:cxn modelId="{ED53CC3F-56FF-4015-8EA9-3B12D6505E76}" type="presParOf" srcId="{F43B0464-F72C-4B19-9279-9FEDADE6CD03}" destId="{C115FE82-BC4B-48FC-8A43-F051C3214975}" srcOrd="13" destOrd="0" presId="urn:microsoft.com/office/officeart/2008/layout/HexagonCluster"/>
    <dgm:cxn modelId="{A6E3D9E6-4797-488A-9015-7B6BE14F482B}" type="presParOf" srcId="{C115FE82-BC4B-48FC-8A43-F051C3214975}" destId="{2740816C-E72B-483A-93D0-0951515B3CFC}" srcOrd="0" destOrd="0" presId="urn:microsoft.com/office/officeart/2008/layout/HexagonCluster"/>
    <dgm:cxn modelId="{C69A45DF-F154-4CD8-9D34-2FDE96DB8250}" type="presParOf" srcId="{F43B0464-F72C-4B19-9279-9FEDADE6CD03}" destId="{57ADF9C5-9BA0-43C2-A120-222DAC89B5C4}" srcOrd="14" destOrd="0" presId="urn:microsoft.com/office/officeart/2008/layout/HexagonCluster"/>
    <dgm:cxn modelId="{0C6147B6-A712-441A-8117-89882B335A43}" type="presParOf" srcId="{57ADF9C5-9BA0-43C2-A120-222DAC89B5C4}" destId="{29BFC34E-81C3-419B-84E7-419D4FCA8742}" srcOrd="0" destOrd="0" presId="urn:microsoft.com/office/officeart/2008/layout/HexagonCluster"/>
    <dgm:cxn modelId="{658D4A5B-B940-4D51-89A3-9E82F392FFA0}" type="presParOf" srcId="{F43B0464-F72C-4B19-9279-9FEDADE6CD03}" destId="{AA6DA6B6-12E5-433A-BE96-59C05D259AF5}" srcOrd="15" destOrd="0" presId="urn:microsoft.com/office/officeart/2008/layout/HexagonCluster"/>
    <dgm:cxn modelId="{89A861C3-32D7-4754-B09D-463E567AE55B}" type="presParOf" srcId="{AA6DA6B6-12E5-433A-BE96-59C05D259AF5}" destId="{E1EB9702-C8A1-49E4-951C-7A3944E9D1F5}" srcOrd="0" destOrd="0" presId="urn:microsoft.com/office/officeart/2008/layout/HexagonCluster"/>
    <dgm:cxn modelId="{67AA543E-47D6-4580-BA53-49899F1A3D26}" type="presParOf" srcId="{F43B0464-F72C-4B19-9279-9FEDADE6CD03}" destId="{8C98B4EC-41A7-4CB3-94F1-7421B7B98BEA}" srcOrd="16" destOrd="0" presId="urn:microsoft.com/office/officeart/2008/layout/HexagonCluster"/>
    <dgm:cxn modelId="{9E81BA57-E385-412C-A8C0-6742DED4AAFB}" type="presParOf" srcId="{8C98B4EC-41A7-4CB3-94F1-7421B7B98BEA}" destId="{2D3BCA40-37EF-49B4-AFFF-70D49E59B211}" srcOrd="0" destOrd="0" presId="urn:microsoft.com/office/officeart/2008/layout/HexagonCluster"/>
    <dgm:cxn modelId="{EFA39435-D476-4640-9445-8B4C39B326ED}" type="presParOf" srcId="{F43B0464-F72C-4B19-9279-9FEDADE6CD03}" destId="{71772989-3B9E-429D-AB21-C4D7C80E1BD1}" srcOrd="17" destOrd="0" presId="urn:microsoft.com/office/officeart/2008/layout/HexagonCluster"/>
    <dgm:cxn modelId="{68053D7D-2F07-446E-BF1F-1E88D18E6269}" type="presParOf" srcId="{71772989-3B9E-429D-AB21-C4D7C80E1BD1}" destId="{2710994E-B1A1-444C-A9D8-763A5ED32E66}" srcOrd="0" destOrd="0" presId="urn:microsoft.com/office/officeart/2008/layout/HexagonCluster"/>
    <dgm:cxn modelId="{5CE935FA-678F-4D7C-A334-7658F28F5036}" type="presParOf" srcId="{F43B0464-F72C-4B19-9279-9FEDADE6CD03}" destId="{B7519147-408F-470D-A86A-B8CD8AEEC197}" srcOrd="18" destOrd="0" presId="urn:microsoft.com/office/officeart/2008/layout/HexagonCluster"/>
    <dgm:cxn modelId="{9054B864-22EC-41BC-AC41-D8E8161BEB28}" type="presParOf" srcId="{B7519147-408F-470D-A86A-B8CD8AEEC197}" destId="{4AEB4C40-45D3-4FD4-8C6B-75D800AA45AC}" srcOrd="0" destOrd="0" presId="urn:microsoft.com/office/officeart/2008/layout/HexagonCluster"/>
    <dgm:cxn modelId="{4F855C16-7793-4FE5-BAED-70A42DE7D3ED}" type="presParOf" srcId="{F43B0464-F72C-4B19-9279-9FEDADE6CD03}" destId="{84C64115-2C1C-4EAE-BF12-E78515252B8C}" srcOrd="19" destOrd="0" presId="urn:microsoft.com/office/officeart/2008/layout/HexagonCluster"/>
    <dgm:cxn modelId="{DCF009BE-BE53-4408-A89D-B0FAB727BF52}" type="presParOf" srcId="{84C64115-2C1C-4EAE-BF12-E78515252B8C}" destId="{F06223A4-6B14-41A2-91C9-7DB9BD08458E}" srcOrd="0" destOrd="0" presId="urn:microsoft.com/office/officeart/2008/layout/HexagonCluster"/>
    <dgm:cxn modelId="{C62C5840-BE94-4B70-93CD-4CC7FD25B1A0}" type="presParOf" srcId="{F43B0464-F72C-4B19-9279-9FEDADE6CD03}" destId="{3A3EFD86-48E5-472D-BC1B-3D7BBBED5819}" srcOrd="20" destOrd="0" presId="urn:microsoft.com/office/officeart/2008/layout/HexagonCluster"/>
    <dgm:cxn modelId="{E4E9A760-0C6D-4377-BD74-05E754B1D014}" type="presParOf" srcId="{3A3EFD86-48E5-472D-BC1B-3D7BBBED5819}" destId="{14ABED40-7ED6-4F77-A7FA-CDAD87DB6B46}" srcOrd="0" destOrd="0" presId="urn:microsoft.com/office/officeart/2008/layout/HexagonCluster"/>
    <dgm:cxn modelId="{30B9AE29-C1C3-4F7D-84C3-33ED98481950}" type="presParOf" srcId="{F43B0464-F72C-4B19-9279-9FEDADE6CD03}" destId="{B4D9ECBD-D89F-4B18-AC18-66E8A16812C8}" srcOrd="21" destOrd="0" presId="urn:microsoft.com/office/officeart/2008/layout/HexagonCluster"/>
    <dgm:cxn modelId="{D214B00C-3EF7-432D-9B0F-F19CAD15E193}" type="presParOf" srcId="{B4D9ECBD-D89F-4B18-AC18-66E8A16812C8}" destId="{B179EAB4-7ADD-42A3-93C6-29B95FCD1B89}" srcOrd="0" destOrd="0" presId="urn:microsoft.com/office/officeart/2008/layout/HexagonCluster"/>
    <dgm:cxn modelId="{B7C1B310-1541-4C57-9EBF-119C17240281}" type="presParOf" srcId="{F43B0464-F72C-4B19-9279-9FEDADE6CD03}" destId="{52228109-33D9-4354-8E78-E1CFC3702308}" srcOrd="22" destOrd="0" presId="urn:microsoft.com/office/officeart/2008/layout/HexagonCluster"/>
    <dgm:cxn modelId="{CCDC86FA-CCB5-4CBE-BDFD-E5D108C81375}" type="presParOf" srcId="{52228109-33D9-4354-8E78-E1CFC3702308}" destId="{C066B00D-C67E-4F83-A373-9814C1E53914}" srcOrd="0" destOrd="0" presId="urn:microsoft.com/office/officeart/2008/layout/HexagonCluster"/>
    <dgm:cxn modelId="{BDAB43FE-6591-4531-BFE5-78097B171CB7}" type="presParOf" srcId="{F43B0464-F72C-4B19-9279-9FEDADE6CD03}" destId="{99445C90-45BE-4DDE-8866-5229AE222D38}" srcOrd="23" destOrd="0" presId="urn:microsoft.com/office/officeart/2008/layout/HexagonCluster"/>
    <dgm:cxn modelId="{9F3AD83C-3350-4347-B157-64A61B0A3F38}" type="presParOf" srcId="{99445C90-45BE-4DDE-8866-5229AE222D38}" destId="{E804CBA5-304D-4602-B344-8CA087AB6CBB}" srcOrd="0" destOrd="0" presId="urn:microsoft.com/office/officeart/2008/layout/HexagonCluster"/>
    <dgm:cxn modelId="{29BDEAA2-B33D-4043-8384-87A4CB861B6E}" type="presParOf" srcId="{F43B0464-F72C-4B19-9279-9FEDADE6CD03}" destId="{7B029D88-0D29-4D17-A07D-05B9D383C0D3}" srcOrd="24" destOrd="0" presId="urn:microsoft.com/office/officeart/2008/layout/HexagonCluster"/>
    <dgm:cxn modelId="{130D45A9-9EF2-48A7-80F5-B169C5B94B18}" type="presParOf" srcId="{7B029D88-0D29-4D17-A07D-05B9D383C0D3}" destId="{9D1CBAC1-DDD0-4E54-8800-E78276781982}" srcOrd="0" destOrd="0" presId="urn:microsoft.com/office/officeart/2008/layout/HexagonCluster"/>
    <dgm:cxn modelId="{4E7C1B05-CFC8-4571-8B01-7D9CB3EA520A}" type="presParOf" srcId="{F43B0464-F72C-4B19-9279-9FEDADE6CD03}" destId="{A1DFFAF7-D97F-4283-A6A8-D5B28CDE89FE}" srcOrd="25" destOrd="0" presId="urn:microsoft.com/office/officeart/2008/layout/HexagonCluster"/>
    <dgm:cxn modelId="{C12A6CD2-B9D0-4DFE-9624-DAA3242F1D61}" type="presParOf" srcId="{A1DFFAF7-D97F-4283-A6A8-D5B28CDE89FE}" destId="{66E937CB-049C-468A-B216-83BA38C9D0A5}" srcOrd="0" destOrd="0" presId="urn:microsoft.com/office/officeart/2008/layout/HexagonCluster"/>
    <dgm:cxn modelId="{DD923D2F-1706-44BE-BCA8-F2F1DC20DC23}" type="presParOf" srcId="{F43B0464-F72C-4B19-9279-9FEDADE6CD03}" destId="{8B9D4CA6-B435-4115-8E65-D39B9AF80781}" srcOrd="26" destOrd="0" presId="urn:microsoft.com/office/officeart/2008/layout/HexagonCluster"/>
    <dgm:cxn modelId="{24ED45AC-333E-41CA-9032-3F480348283E}" type="presParOf" srcId="{8B9D4CA6-B435-4115-8E65-D39B9AF80781}" destId="{34287387-716C-47B6-9B33-73127F3414F8}" srcOrd="0" destOrd="0" presId="urn:microsoft.com/office/officeart/2008/layout/HexagonCluster"/>
    <dgm:cxn modelId="{5201BC46-535B-4E87-B760-8B41583430DA}" type="presParOf" srcId="{F43B0464-F72C-4B19-9279-9FEDADE6CD03}" destId="{44F8BA6E-CD3D-445A-AEFF-4C9E067A6DA1}" srcOrd="27" destOrd="0" presId="urn:microsoft.com/office/officeart/2008/layout/HexagonCluster"/>
    <dgm:cxn modelId="{4D28DB7E-E303-4538-98A4-172402B31B41}" type="presParOf" srcId="{44F8BA6E-CD3D-445A-AEFF-4C9E067A6DA1}" destId="{77A5F224-A661-4DE3-BEA0-0C98CB04CE7F}" srcOrd="0" destOrd="0" presId="urn:microsoft.com/office/officeart/2008/layout/HexagonCluster"/>
    <dgm:cxn modelId="{5219D4EF-6365-47AB-917F-FCF27901D265}" type="presParOf" srcId="{F43B0464-F72C-4B19-9279-9FEDADE6CD03}" destId="{90CA00FE-F4F4-4D93-AA16-21149DCF5B68}" srcOrd="28" destOrd="0" presId="urn:microsoft.com/office/officeart/2008/layout/HexagonCluster"/>
    <dgm:cxn modelId="{3A58E626-40A5-4B9B-AFCD-C915BA560328}" type="presParOf" srcId="{90CA00FE-F4F4-4D93-AA16-21149DCF5B68}" destId="{167B3D6A-7392-40C8-B863-6FAB12AA83D3}" srcOrd="0" destOrd="0" presId="urn:microsoft.com/office/officeart/2008/layout/HexagonCluster"/>
    <dgm:cxn modelId="{51F4A9E3-030B-42C6-A82B-439B9C22DECA}" type="presParOf" srcId="{F43B0464-F72C-4B19-9279-9FEDADE6CD03}" destId="{9407B8FA-25BE-436F-92DB-F1270F25E4FF}" srcOrd="29" destOrd="0" presId="urn:microsoft.com/office/officeart/2008/layout/HexagonCluster"/>
    <dgm:cxn modelId="{DEBC9682-0369-42ED-85DC-1508D8BE43D6}" type="presParOf" srcId="{9407B8FA-25BE-436F-92DB-F1270F25E4FF}" destId="{5AA2F692-D7F0-43A0-8EAA-58E8062F31B8}" srcOrd="0" destOrd="0" presId="urn:microsoft.com/office/officeart/2008/layout/HexagonCluster"/>
    <dgm:cxn modelId="{7B2A9BE0-BA23-4BAD-86F6-9FE45474306F}" type="presParOf" srcId="{F43B0464-F72C-4B19-9279-9FEDADE6CD03}" destId="{3BD34CE7-9A02-40CF-8237-D886979DEA66}" srcOrd="30" destOrd="0" presId="urn:microsoft.com/office/officeart/2008/layout/HexagonCluster"/>
    <dgm:cxn modelId="{548FFB23-C868-4E3E-A791-D1E022787D9F}" type="presParOf" srcId="{3BD34CE7-9A02-40CF-8237-D886979DEA66}" destId="{4DD721B1-AFF9-4000-B844-FA65001CA93B}" srcOrd="0" destOrd="0" presId="urn:microsoft.com/office/officeart/2008/layout/HexagonCluster"/>
    <dgm:cxn modelId="{FB9D800A-2DA6-45AC-9CF9-AE4BE47185E2}" type="presParOf" srcId="{F43B0464-F72C-4B19-9279-9FEDADE6CD03}" destId="{2CF63A15-23F0-46BC-9FA3-678D8F71F2B4}" srcOrd="31" destOrd="0" presId="urn:microsoft.com/office/officeart/2008/layout/HexagonCluster"/>
    <dgm:cxn modelId="{F6E22339-4419-43B5-B149-A5F4DEAF16BF}" type="presParOf" srcId="{2CF63A15-23F0-46BC-9FA3-678D8F71F2B4}" destId="{61EA51BE-0C93-4213-B56E-56D07B3F154E}" srcOrd="0" destOrd="0" presId="urn:microsoft.com/office/officeart/2008/layout/HexagonCluster"/>
    <dgm:cxn modelId="{97A78A1C-2AB5-4740-9960-1EBF274E9876}" type="presParOf" srcId="{F43B0464-F72C-4B19-9279-9FEDADE6CD03}" destId="{3BBBF3F3-6F77-42DF-AC00-08BDE899A2DB}" srcOrd="32" destOrd="0" presId="urn:microsoft.com/office/officeart/2008/layout/HexagonCluster"/>
    <dgm:cxn modelId="{076274A5-8A91-443C-B051-16EC68C791EC}" type="presParOf" srcId="{3BBBF3F3-6F77-42DF-AC00-08BDE899A2DB}" destId="{C6485851-AB2E-40CC-8C39-19F133374AA4}" srcOrd="0" destOrd="0" presId="urn:microsoft.com/office/officeart/2008/layout/HexagonCluster"/>
    <dgm:cxn modelId="{C05A18EC-DD0D-482F-A4CF-7C34B8CAC5E4}" type="presParOf" srcId="{F43B0464-F72C-4B19-9279-9FEDADE6CD03}" destId="{05518E04-F9D0-42D6-B0FD-A5455DA371BF}" srcOrd="33" destOrd="0" presId="urn:microsoft.com/office/officeart/2008/layout/HexagonCluster"/>
    <dgm:cxn modelId="{716D460C-E8CD-4303-B588-E88EEFDF614B}" type="presParOf" srcId="{05518E04-F9D0-42D6-B0FD-A5455DA371BF}" destId="{09BF2AC9-52FB-42E0-A255-23928192ABC0}" srcOrd="0" destOrd="0" presId="urn:microsoft.com/office/officeart/2008/layout/HexagonCluster"/>
    <dgm:cxn modelId="{891E0626-0688-420D-92F3-E208BCA31440}" type="presParOf" srcId="{F43B0464-F72C-4B19-9279-9FEDADE6CD03}" destId="{E9280425-4ACA-4DD2-ACF0-D63551BA08FC}" srcOrd="34" destOrd="0" presId="urn:microsoft.com/office/officeart/2008/layout/HexagonCluster"/>
    <dgm:cxn modelId="{3A641A4A-A5D8-4C18-BDA5-02F38D769921}" type="presParOf" srcId="{E9280425-4ACA-4DD2-ACF0-D63551BA08FC}" destId="{952D2F07-A30B-48D4-BA94-C229A40A1470}" srcOrd="0" destOrd="0" presId="urn:microsoft.com/office/officeart/2008/layout/HexagonCluster"/>
    <dgm:cxn modelId="{E9D7CDFD-6A3F-4596-86FA-BC86DF4D6A21}" type="presParOf" srcId="{F43B0464-F72C-4B19-9279-9FEDADE6CD03}" destId="{28F14045-9EEF-4493-B813-9189ABD9012B}" srcOrd="35" destOrd="0" presId="urn:microsoft.com/office/officeart/2008/layout/HexagonCluster"/>
    <dgm:cxn modelId="{375BF3F8-EE71-41B8-BB8E-1AE274903D3B}" type="presParOf" srcId="{28F14045-9EEF-4493-B813-9189ABD9012B}" destId="{1205CDA0-A224-4471-ABC6-0E57CEF3F6DB}" srcOrd="0" destOrd="0" presId="urn:microsoft.com/office/officeart/2008/layout/HexagonCluster"/>
    <dgm:cxn modelId="{B07A57D7-D5A1-4352-9ECC-64D03F497DB5}" type="presParOf" srcId="{F43B0464-F72C-4B19-9279-9FEDADE6CD03}" destId="{80CB7817-0819-43E7-ACDC-5CCC46BF36AA}" srcOrd="36" destOrd="0" presId="urn:microsoft.com/office/officeart/2008/layout/HexagonCluster"/>
    <dgm:cxn modelId="{3322C0E8-7B9A-4464-B819-F7EAE3A474A5}" type="presParOf" srcId="{80CB7817-0819-43E7-ACDC-5CCC46BF36AA}" destId="{589ADE58-E35F-4D60-8BD0-8899BBA6FD29}" srcOrd="0" destOrd="0" presId="urn:microsoft.com/office/officeart/2008/layout/HexagonCluster"/>
    <dgm:cxn modelId="{36AC4A6D-14CB-4FDF-A80A-1CAF87BA6CA9}" type="presParOf" srcId="{F43B0464-F72C-4B19-9279-9FEDADE6CD03}" destId="{D61A7133-51B3-42A9-8492-4C7693DFFDED}" srcOrd="37" destOrd="0" presId="urn:microsoft.com/office/officeart/2008/layout/HexagonCluster"/>
    <dgm:cxn modelId="{8A1EF723-D6B5-40BF-8122-21E8D0B9F404}" type="presParOf" srcId="{D61A7133-51B3-42A9-8492-4C7693DFFDED}" destId="{BDC4E44C-B226-4472-9D90-27D44344444F}" srcOrd="0" destOrd="0" presId="urn:microsoft.com/office/officeart/2008/layout/HexagonCluster"/>
    <dgm:cxn modelId="{28930A9C-D4CF-4700-838D-17E44BB694F8}" type="presParOf" srcId="{F43B0464-F72C-4B19-9279-9FEDADE6CD03}" destId="{1D5487EE-2A27-46EE-875E-CBC269540435}" srcOrd="38" destOrd="0" presId="urn:microsoft.com/office/officeart/2008/layout/HexagonCluster"/>
    <dgm:cxn modelId="{192ACF78-7BA7-4080-A8EF-020A2F6B0256}" type="presParOf" srcId="{1D5487EE-2A27-46EE-875E-CBC269540435}" destId="{9968F0BF-0626-495B-9E51-8C6891D4787F}" srcOrd="0" destOrd="0" presId="urn:microsoft.com/office/officeart/2008/layout/HexagonCluster"/>
    <dgm:cxn modelId="{51212673-DF1B-40D0-9842-BEE2D85E338D}" type="presParOf" srcId="{F43B0464-F72C-4B19-9279-9FEDADE6CD03}" destId="{7FF8FA88-044D-4D65-89D2-5AA03D6CBDB0}" srcOrd="39" destOrd="0" presId="urn:microsoft.com/office/officeart/2008/layout/HexagonCluster"/>
    <dgm:cxn modelId="{169281E3-CD4D-4C28-8E54-A80C001B416C}" type="presParOf" srcId="{7FF8FA88-044D-4D65-89D2-5AA03D6CBDB0}" destId="{06294B2B-5276-462A-9784-3E1724597426}" srcOrd="0" destOrd="0" presId="urn:microsoft.com/office/officeart/2008/layout/HexagonCluster"/>
    <dgm:cxn modelId="{4BC35E01-AC99-43CD-814B-4B7A83DB8A5A}" type="presParOf" srcId="{F43B0464-F72C-4B19-9279-9FEDADE6CD03}" destId="{C34B97F5-C904-4E8D-8DBD-CEDE81E9C096}" srcOrd="40" destOrd="0" presId="urn:microsoft.com/office/officeart/2008/layout/HexagonCluster"/>
    <dgm:cxn modelId="{0C80D570-370E-41D7-85E5-C42845CEDCD2}" type="presParOf" srcId="{C34B97F5-C904-4E8D-8DBD-CEDE81E9C096}" destId="{5639A251-9B6E-42C8-A38E-8B3273DE0FCF}" srcOrd="0" destOrd="0" presId="urn:microsoft.com/office/officeart/2008/layout/HexagonCluster"/>
    <dgm:cxn modelId="{6AA15B13-1529-4B67-B0B8-C0D742A2C6AC}" type="presParOf" srcId="{F43B0464-F72C-4B19-9279-9FEDADE6CD03}" destId="{169D371B-B5FC-4F5B-BF4E-665383B73986}" srcOrd="41" destOrd="0" presId="urn:microsoft.com/office/officeart/2008/layout/HexagonCluster"/>
    <dgm:cxn modelId="{0D443178-23FC-4DBE-9C96-981EFB731594}" type="presParOf" srcId="{169D371B-B5FC-4F5B-BF4E-665383B73986}" destId="{740C5916-1EB8-4A46-B12D-E06F3A13E060}" srcOrd="0" destOrd="0" presId="urn:microsoft.com/office/officeart/2008/layout/HexagonCluster"/>
    <dgm:cxn modelId="{00632202-0A1C-4C64-AB7B-A06A71AC70D7}" type="presParOf" srcId="{F43B0464-F72C-4B19-9279-9FEDADE6CD03}" destId="{2C896980-D879-4E95-A8F7-3F6158A3DB7F}" srcOrd="42" destOrd="0" presId="urn:microsoft.com/office/officeart/2008/layout/HexagonCluster"/>
    <dgm:cxn modelId="{67DE9665-9AF2-4EC1-A4D5-4C6D9A852002}" type="presParOf" srcId="{2C896980-D879-4E95-A8F7-3F6158A3DB7F}" destId="{5A8F2A2A-EA27-43AF-99B5-10E7D486A32B}" srcOrd="0" destOrd="0" presId="urn:microsoft.com/office/officeart/2008/layout/HexagonCluster"/>
    <dgm:cxn modelId="{A222FA3A-17BF-4C54-97F0-B88334E92B8F}" type="presParOf" srcId="{F43B0464-F72C-4B19-9279-9FEDADE6CD03}" destId="{028541E9-F6B0-4547-9D2F-E8E3F9CF5495}" srcOrd="43" destOrd="0" presId="urn:microsoft.com/office/officeart/2008/layout/HexagonCluster"/>
    <dgm:cxn modelId="{9B0C8115-B43C-48FE-B7D3-F1DC770115AB}" type="presParOf" srcId="{028541E9-F6B0-4547-9D2F-E8E3F9CF5495}" destId="{8764DE2D-7C61-4D77-ACE5-B0DF1C348F5D}" srcOrd="0" destOrd="0" presId="urn:microsoft.com/office/officeart/2008/layout/HexagonCluster"/>
    <dgm:cxn modelId="{331A4A16-FBA4-4383-BF0A-710BF70452FE}" type="presParOf" srcId="{F43B0464-F72C-4B19-9279-9FEDADE6CD03}" destId="{E2050484-5915-4681-8E9F-8687761ECB0B}" srcOrd="44" destOrd="0" presId="urn:microsoft.com/office/officeart/2008/layout/HexagonCluster"/>
    <dgm:cxn modelId="{9418B074-948C-455F-A658-E8DF4EF152C8}" type="presParOf" srcId="{E2050484-5915-4681-8E9F-8687761ECB0B}" destId="{EB0997FE-3CB0-4CF4-AEDD-2F8B8B1ACC9F}" srcOrd="0" destOrd="0" presId="urn:microsoft.com/office/officeart/2008/layout/HexagonCluster"/>
    <dgm:cxn modelId="{4B6DDD2C-D69A-43D8-8DEE-2984C02B0278}" type="presParOf" srcId="{F43B0464-F72C-4B19-9279-9FEDADE6CD03}" destId="{2C0D4309-D8DD-4566-BD1E-93933B1B2BDF}" srcOrd="45" destOrd="0" presId="urn:microsoft.com/office/officeart/2008/layout/HexagonCluster"/>
    <dgm:cxn modelId="{A39ADC1C-E35E-49BE-847E-EAAFE457DB0A}" type="presParOf" srcId="{2C0D4309-D8DD-4566-BD1E-93933B1B2BDF}" destId="{EC64CDC7-31DD-414B-87CD-37998E9B76F1}" srcOrd="0" destOrd="0" presId="urn:microsoft.com/office/officeart/2008/layout/HexagonCluster"/>
    <dgm:cxn modelId="{B434D031-9F74-4508-837E-BA8B717BA010}" type="presParOf" srcId="{F43B0464-F72C-4B19-9279-9FEDADE6CD03}" destId="{92DAD0D1-04DC-444B-90F8-29B539AF037E}" srcOrd="46" destOrd="0" presId="urn:microsoft.com/office/officeart/2008/layout/HexagonCluster"/>
    <dgm:cxn modelId="{1D2F72BB-D41B-4410-A950-2A4BFDB0371D}" type="presParOf" srcId="{92DAD0D1-04DC-444B-90F8-29B539AF037E}" destId="{D4B264C6-1080-4F11-93E3-EFFEE7620A52}" srcOrd="0" destOrd="0" presId="urn:microsoft.com/office/officeart/2008/layout/HexagonCluster"/>
    <dgm:cxn modelId="{27258FE5-4063-4F33-B999-B25763420E17}" type="presParOf" srcId="{F43B0464-F72C-4B19-9279-9FEDADE6CD03}" destId="{C200F52E-C055-494C-A769-EAAB3F857ECC}" srcOrd="47" destOrd="0" presId="urn:microsoft.com/office/officeart/2008/layout/HexagonCluster"/>
    <dgm:cxn modelId="{A7EDF773-B563-4646-BAA0-36F62E984F29}" type="presParOf" srcId="{C200F52E-C055-494C-A769-EAAB3F857ECC}" destId="{EA7C1C87-1794-4C3E-A128-3AC5FBF3416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DF9B3-08A3-42D5-8D6D-0DAB38085A49}">
      <dsp:nvSpPr>
        <dsp:cNvPr id="0" name=""/>
        <dsp:cNvSpPr/>
      </dsp:nvSpPr>
      <dsp:spPr>
        <a:xfrm>
          <a:off x="584510" y="1044452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1" kern="1200" dirty="0" smtClean="0">
              <a:solidFill>
                <a:srgbClr val="FFFF00"/>
              </a:solidFill>
            </a:rPr>
            <a:t>國立交通大學</a:t>
          </a:r>
          <a:endParaRPr lang="zh-TW" altLang="en-US" sz="1050" b="1" kern="1200" dirty="0">
            <a:solidFill>
              <a:srgbClr val="FFFF00"/>
            </a:solidFill>
          </a:endParaRPr>
        </a:p>
      </dsp:txBody>
      <dsp:txXfrm>
        <a:off x="689727" y="1134775"/>
        <a:ext cx="468952" cy="402569"/>
      </dsp:txXfrm>
    </dsp:sp>
    <dsp:sp modelId="{A3769F05-0CA8-43C3-954E-B9B99D901C09}">
      <dsp:nvSpPr>
        <dsp:cNvPr id="0" name=""/>
        <dsp:cNvSpPr/>
      </dsp:nvSpPr>
      <dsp:spPr>
        <a:xfrm>
          <a:off x="600720" y="1305177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A914B-4ACA-46B7-A3AD-06641E3B680F}">
      <dsp:nvSpPr>
        <dsp:cNvPr id="0" name=""/>
        <dsp:cNvSpPr/>
      </dsp:nvSpPr>
      <dsp:spPr>
        <a:xfrm>
          <a:off x="0" y="722247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6A170-88F3-4E60-8CB2-3627D8D26CDB}">
      <dsp:nvSpPr>
        <dsp:cNvPr id="0" name=""/>
        <dsp:cNvSpPr/>
      </dsp:nvSpPr>
      <dsp:spPr>
        <a:xfrm>
          <a:off x="465319" y="1227757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47CF7-6AE3-49F9-8B01-5E8C75530B60}">
      <dsp:nvSpPr>
        <dsp:cNvPr id="0" name=""/>
        <dsp:cNvSpPr/>
      </dsp:nvSpPr>
      <dsp:spPr>
        <a:xfrm>
          <a:off x="1169020" y="720254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1" kern="1200" dirty="0" smtClean="0">
              <a:solidFill>
                <a:srgbClr val="FFFF00"/>
              </a:solidFill>
            </a:rPr>
            <a:t>國立臺灣大學</a:t>
          </a:r>
          <a:endParaRPr lang="zh-TW" altLang="en-US" sz="1050" b="1" kern="1200" dirty="0">
            <a:solidFill>
              <a:srgbClr val="FFFF00"/>
            </a:solidFill>
          </a:endParaRPr>
        </a:p>
      </dsp:txBody>
      <dsp:txXfrm>
        <a:off x="1274237" y="810577"/>
        <a:ext cx="468952" cy="402569"/>
      </dsp:txXfrm>
    </dsp:sp>
    <dsp:sp modelId="{C8A6B76D-8239-45A9-ABF3-5C96E9B966D1}">
      <dsp:nvSpPr>
        <dsp:cNvPr id="0" name=""/>
        <dsp:cNvSpPr/>
      </dsp:nvSpPr>
      <dsp:spPr>
        <a:xfrm>
          <a:off x="1636247" y="1224910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F1A2E-A883-466B-9D1A-56E1800B788C}">
      <dsp:nvSpPr>
        <dsp:cNvPr id="0" name=""/>
        <dsp:cNvSpPr/>
      </dsp:nvSpPr>
      <dsp:spPr>
        <a:xfrm>
          <a:off x="1753054" y="1043314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0C68F-8A84-4290-BB2E-8807970EF6C8}">
      <dsp:nvSpPr>
        <dsp:cNvPr id="0" name=""/>
        <dsp:cNvSpPr/>
      </dsp:nvSpPr>
      <dsp:spPr>
        <a:xfrm>
          <a:off x="1769741" y="1302900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1E728-6F01-4144-BD30-AF6E73B96577}">
      <dsp:nvSpPr>
        <dsp:cNvPr id="0" name=""/>
        <dsp:cNvSpPr/>
      </dsp:nvSpPr>
      <dsp:spPr>
        <a:xfrm>
          <a:off x="584510" y="399756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 smtClean="0"/>
            <a:t>國立東華大學</a:t>
          </a:r>
          <a:endParaRPr lang="zh-TW" altLang="en-US" sz="1050" kern="1200" dirty="0"/>
        </a:p>
      </dsp:txBody>
      <dsp:txXfrm>
        <a:off x="689727" y="490079"/>
        <a:ext cx="468952" cy="402569"/>
      </dsp:txXfrm>
    </dsp:sp>
    <dsp:sp modelId="{FC04B830-437E-4720-928E-4CC4B84E9437}">
      <dsp:nvSpPr>
        <dsp:cNvPr id="0" name=""/>
        <dsp:cNvSpPr/>
      </dsp:nvSpPr>
      <dsp:spPr>
        <a:xfrm>
          <a:off x="1046969" y="407726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4FABF-B17A-4402-8263-8D7F9F047306}">
      <dsp:nvSpPr>
        <dsp:cNvPr id="0" name=""/>
        <dsp:cNvSpPr/>
      </dsp:nvSpPr>
      <dsp:spPr>
        <a:xfrm>
          <a:off x="1169020" y="75558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C28D-AEBA-40FF-AA0C-7775A86A91DC}">
      <dsp:nvSpPr>
        <dsp:cNvPr id="0" name=""/>
        <dsp:cNvSpPr/>
      </dsp:nvSpPr>
      <dsp:spPr>
        <a:xfrm>
          <a:off x="1188091" y="334006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B4395-592E-47DA-A9F6-7B0D9551DB85}">
      <dsp:nvSpPr>
        <dsp:cNvPr id="0" name=""/>
        <dsp:cNvSpPr/>
      </dsp:nvSpPr>
      <dsp:spPr>
        <a:xfrm>
          <a:off x="1753054" y="398618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 smtClean="0"/>
            <a:t>輔仁大學</a:t>
          </a:r>
          <a:endParaRPr lang="zh-TW" altLang="en-US" sz="1050" kern="1200" dirty="0"/>
        </a:p>
      </dsp:txBody>
      <dsp:txXfrm>
        <a:off x="1858271" y="488941"/>
        <a:ext cx="468952" cy="402569"/>
      </dsp:txXfrm>
    </dsp:sp>
    <dsp:sp modelId="{050B2687-CD04-46B6-8438-24087078510B}">
      <dsp:nvSpPr>
        <dsp:cNvPr id="0" name=""/>
        <dsp:cNvSpPr/>
      </dsp:nvSpPr>
      <dsp:spPr>
        <a:xfrm>
          <a:off x="2340902" y="656781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D0CD5-5D6D-4E22-8186-2DE9995E898B}">
      <dsp:nvSpPr>
        <dsp:cNvPr id="0" name=""/>
        <dsp:cNvSpPr/>
      </dsp:nvSpPr>
      <dsp:spPr>
        <a:xfrm>
          <a:off x="2337565" y="726516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94D9E-F0E6-47AC-986F-13DB6C74BDF9}">
      <dsp:nvSpPr>
        <dsp:cNvPr id="0" name=""/>
        <dsp:cNvSpPr/>
      </dsp:nvSpPr>
      <dsp:spPr>
        <a:xfrm>
          <a:off x="2470104" y="736763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74ACB-0694-4648-9370-D55F0EADD5C1}">
      <dsp:nvSpPr>
        <dsp:cNvPr id="0" name=""/>
        <dsp:cNvSpPr/>
      </dsp:nvSpPr>
      <dsp:spPr>
        <a:xfrm>
          <a:off x="2337565" y="81820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1" kern="1200" dirty="0" smtClean="0">
              <a:solidFill>
                <a:srgbClr val="FFFF00"/>
              </a:solidFill>
            </a:rPr>
            <a:t>國立政治大學</a:t>
          </a:r>
          <a:endParaRPr lang="zh-TW" altLang="en-US" sz="1050" b="1" kern="1200" dirty="0">
            <a:solidFill>
              <a:srgbClr val="FFFF00"/>
            </a:solidFill>
          </a:endParaRPr>
        </a:p>
      </dsp:txBody>
      <dsp:txXfrm>
        <a:off x="2442782" y="172143"/>
        <a:ext cx="468952" cy="402569"/>
      </dsp:txXfrm>
    </dsp:sp>
    <dsp:sp modelId="{8D84B360-125E-4A0B-BA97-B642D376959F}">
      <dsp:nvSpPr>
        <dsp:cNvPr id="0" name=""/>
        <dsp:cNvSpPr/>
      </dsp:nvSpPr>
      <dsp:spPr>
        <a:xfrm>
          <a:off x="2925412" y="343114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8D03C-EC5A-42E8-9ABB-4EFFE1D44E7E}">
      <dsp:nvSpPr>
        <dsp:cNvPr id="0" name=""/>
        <dsp:cNvSpPr/>
      </dsp:nvSpPr>
      <dsp:spPr>
        <a:xfrm>
          <a:off x="2922075" y="407157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E481C-E80D-4C44-AE10-6FC6440920FB}">
      <dsp:nvSpPr>
        <dsp:cNvPr id="0" name=""/>
        <dsp:cNvSpPr/>
      </dsp:nvSpPr>
      <dsp:spPr>
        <a:xfrm>
          <a:off x="3057475" y="419965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F0AED-8EAC-41A0-BB8F-88DC9707318F}">
      <dsp:nvSpPr>
        <dsp:cNvPr id="0" name=""/>
        <dsp:cNvSpPr/>
      </dsp:nvSpPr>
      <dsp:spPr>
        <a:xfrm>
          <a:off x="2922075" y="1050714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 smtClean="0"/>
            <a:t>高雄醫學大學</a:t>
          </a:r>
          <a:endParaRPr lang="zh-TW" altLang="en-US" sz="1050" kern="1200" dirty="0"/>
        </a:p>
      </dsp:txBody>
      <dsp:txXfrm>
        <a:off x="3027292" y="1141037"/>
        <a:ext cx="468952" cy="402569"/>
      </dsp:txXfrm>
    </dsp:sp>
    <dsp:sp modelId="{FA3491E1-4AE9-4249-B620-859618A1A58E}">
      <dsp:nvSpPr>
        <dsp:cNvPr id="0" name=""/>
        <dsp:cNvSpPr/>
      </dsp:nvSpPr>
      <dsp:spPr>
        <a:xfrm>
          <a:off x="3056522" y="1561633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DC52C-9210-45B6-A954-DF1E09984DA7}">
      <dsp:nvSpPr>
        <dsp:cNvPr id="0" name=""/>
        <dsp:cNvSpPr/>
      </dsp:nvSpPr>
      <dsp:spPr>
        <a:xfrm>
          <a:off x="2337565" y="1370074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C6760-4CCC-4B9F-B6B7-6BEC91EF3844}">
      <dsp:nvSpPr>
        <dsp:cNvPr id="0" name=""/>
        <dsp:cNvSpPr/>
      </dsp:nvSpPr>
      <dsp:spPr>
        <a:xfrm>
          <a:off x="2930657" y="1625960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2E2A3-502B-4ACF-B80D-89E53AA579D5}">
      <dsp:nvSpPr>
        <dsp:cNvPr id="0" name=""/>
        <dsp:cNvSpPr/>
      </dsp:nvSpPr>
      <dsp:spPr>
        <a:xfrm>
          <a:off x="1168544" y="1366374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1" kern="1200" dirty="0" smtClean="0">
              <a:solidFill>
                <a:srgbClr val="FFFF00"/>
              </a:solidFill>
            </a:rPr>
            <a:t>國立臺灣科技大學</a:t>
          </a:r>
          <a:endParaRPr lang="zh-TW" altLang="en-US" sz="1050" b="1" kern="1200" dirty="0">
            <a:solidFill>
              <a:srgbClr val="FFFF00"/>
            </a:solidFill>
          </a:endParaRPr>
        </a:p>
      </dsp:txBody>
      <dsp:txXfrm>
        <a:off x="1273761" y="1456697"/>
        <a:ext cx="468952" cy="402569"/>
      </dsp:txXfrm>
    </dsp:sp>
    <dsp:sp modelId="{3E43A7A4-752E-4CA3-9248-458960440B73}">
      <dsp:nvSpPr>
        <dsp:cNvPr id="0" name=""/>
        <dsp:cNvSpPr/>
      </dsp:nvSpPr>
      <dsp:spPr>
        <a:xfrm>
          <a:off x="1187614" y="1624821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251AC-9043-4973-8F84-B645CE9AC2E8}">
      <dsp:nvSpPr>
        <dsp:cNvPr id="0" name=""/>
        <dsp:cNvSpPr/>
      </dsp:nvSpPr>
      <dsp:spPr>
        <a:xfrm>
          <a:off x="584033" y="1690572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82FA8-EEFC-471B-BDC7-98AF48075431}">
      <dsp:nvSpPr>
        <dsp:cNvPr id="0" name=""/>
        <dsp:cNvSpPr/>
      </dsp:nvSpPr>
      <dsp:spPr>
        <a:xfrm>
          <a:off x="1046493" y="1698826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B2435-0FFF-40C4-A149-676F55CDC212}">
      <dsp:nvSpPr>
        <dsp:cNvPr id="0" name=""/>
        <dsp:cNvSpPr/>
      </dsp:nvSpPr>
      <dsp:spPr>
        <a:xfrm>
          <a:off x="3503725" y="1377474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1" kern="1200" dirty="0" smtClean="0">
              <a:solidFill>
                <a:srgbClr val="FFFF00"/>
              </a:solidFill>
            </a:rPr>
            <a:t>國立臺灣海洋大學</a:t>
          </a:r>
          <a:endParaRPr lang="zh-TW" altLang="en-US" sz="1050" b="1" kern="1200" dirty="0">
            <a:solidFill>
              <a:srgbClr val="FFFF00"/>
            </a:solidFill>
          </a:endParaRPr>
        </a:p>
      </dsp:txBody>
      <dsp:txXfrm>
        <a:off x="3608942" y="1467797"/>
        <a:ext cx="468952" cy="402569"/>
      </dsp:txXfrm>
    </dsp:sp>
    <dsp:sp modelId="{8DD71A21-8023-4399-A7B4-7E3BC5FCA99B}">
      <dsp:nvSpPr>
        <dsp:cNvPr id="0" name=""/>
        <dsp:cNvSpPr/>
      </dsp:nvSpPr>
      <dsp:spPr>
        <a:xfrm>
          <a:off x="3638172" y="1888393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37A2A-040A-4E06-8154-EC8D920A5C09}">
      <dsp:nvSpPr>
        <dsp:cNvPr id="0" name=""/>
        <dsp:cNvSpPr/>
      </dsp:nvSpPr>
      <dsp:spPr>
        <a:xfrm>
          <a:off x="2919214" y="1696834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0DC5-80EA-490B-B8C0-EFBAEC58FDB3}">
      <dsp:nvSpPr>
        <dsp:cNvPr id="0" name=""/>
        <dsp:cNvSpPr/>
      </dsp:nvSpPr>
      <dsp:spPr>
        <a:xfrm>
          <a:off x="3512307" y="1952720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3CFDA-94B6-4F49-B0AF-C6928C49EDA8}">
      <dsp:nvSpPr>
        <dsp:cNvPr id="0" name=""/>
        <dsp:cNvSpPr/>
      </dsp:nvSpPr>
      <dsp:spPr>
        <a:xfrm>
          <a:off x="3506109" y="88082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 smtClean="0"/>
            <a:t>弘光科技大學</a:t>
          </a:r>
          <a:endParaRPr lang="zh-TW" altLang="en-US" sz="1050" kern="1200" dirty="0"/>
        </a:p>
      </dsp:txBody>
      <dsp:txXfrm>
        <a:off x="3611326" y="178405"/>
        <a:ext cx="468952" cy="402569"/>
      </dsp:txXfrm>
    </dsp:sp>
    <dsp:sp modelId="{3A583449-E740-471D-9F00-EA7C8E388646}">
      <dsp:nvSpPr>
        <dsp:cNvPr id="0" name=""/>
        <dsp:cNvSpPr/>
      </dsp:nvSpPr>
      <dsp:spPr>
        <a:xfrm>
          <a:off x="3975719" y="600992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39973-3F31-4166-A81C-1D6EAEE454DF}">
      <dsp:nvSpPr>
        <dsp:cNvPr id="0" name=""/>
        <dsp:cNvSpPr/>
      </dsp:nvSpPr>
      <dsp:spPr>
        <a:xfrm>
          <a:off x="3506109" y="731924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3CBFD-6AE1-4877-81E0-4982A7544654}">
      <dsp:nvSpPr>
        <dsp:cNvPr id="0" name=""/>
        <dsp:cNvSpPr/>
      </dsp:nvSpPr>
      <dsp:spPr>
        <a:xfrm>
          <a:off x="3975719" y="735340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30517-78BC-48BA-823D-F9153B131914}">
      <dsp:nvSpPr>
        <dsp:cNvPr id="0" name=""/>
        <dsp:cNvSpPr/>
      </dsp:nvSpPr>
      <dsp:spPr>
        <a:xfrm>
          <a:off x="1750670" y="1693134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 smtClean="0"/>
            <a:t>中華大學</a:t>
          </a:r>
          <a:endParaRPr lang="zh-TW" altLang="en-US" sz="1050" kern="1200" dirty="0"/>
        </a:p>
      </dsp:txBody>
      <dsp:txXfrm>
        <a:off x="1855887" y="1783457"/>
        <a:ext cx="468952" cy="402569"/>
      </dsp:txXfrm>
    </dsp:sp>
    <dsp:sp modelId="{3160B86E-70B8-437B-8E5F-DF2A01D3B994}">
      <dsp:nvSpPr>
        <dsp:cNvPr id="0" name=""/>
        <dsp:cNvSpPr/>
      </dsp:nvSpPr>
      <dsp:spPr>
        <a:xfrm>
          <a:off x="1885117" y="2204052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4927B-6595-4C86-A77C-15EDD71C53CA}">
      <dsp:nvSpPr>
        <dsp:cNvPr id="0" name=""/>
        <dsp:cNvSpPr/>
      </dsp:nvSpPr>
      <dsp:spPr>
        <a:xfrm>
          <a:off x="1166160" y="2012493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8112B-D809-404F-8876-9DE01A2EA4C6}">
      <dsp:nvSpPr>
        <dsp:cNvPr id="0" name=""/>
        <dsp:cNvSpPr/>
      </dsp:nvSpPr>
      <dsp:spPr>
        <a:xfrm>
          <a:off x="1759252" y="2268379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CDDC2-12F9-48FF-AB17-B1C62034BA74}">
      <dsp:nvSpPr>
        <dsp:cNvPr id="0" name=""/>
        <dsp:cNvSpPr/>
      </dsp:nvSpPr>
      <dsp:spPr>
        <a:xfrm>
          <a:off x="2917784" y="2338684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 smtClean="0"/>
            <a:t>國立彰化師範大學</a:t>
          </a:r>
          <a:endParaRPr lang="zh-TW" altLang="en-US" sz="1050" kern="1200" dirty="0"/>
        </a:p>
      </dsp:txBody>
      <dsp:txXfrm>
        <a:off x="3023001" y="2429007"/>
        <a:ext cx="468952" cy="402569"/>
      </dsp:txXfrm>
    </dsp:sp>
    <dsp:sp modelId="{24F7E7FD-3EA8-4E8B-A661-B32EAA72DEB6}">
      <dsp:nvSpPr>
        <dsp:cNvPr id="0" name=""/>
        <dsp:cNvSpPr/>
      </dsp:nvSpPr>
      <dsp:spPr>
        <a:xfrm>
          <a:off x="2933994" y="2598270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C3B9C-CDC1-4DE8-BA0D-CABCFD63D6AA}">
      <dsp:nvSpPr>
        <dsp:cNvPr id="0" name=""/>
        <dsp:cNvSpPr/>
      </dsp:nvSpPr>
      <dsp:spPr>
        <a:xfrm>
          <a:off x="2333274" y="2015624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E3F58-C8D0-4D2F-A107-512B7F5A5813}">
      <dsp:nvSpPr>
        <dsp:cNvPr id="0" name=""/>
        <dsp:cNvSpPr/>
      </dsp:nvSpPr>
      <dsp:spPr>
        <a:xfrm>
          <a:off x="2800501" y="2520280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ADC02-6153-4FE4-8D67-1F618D304121}">
      <dsp:nvSpPr>
        <dsp:cNvPr id="0" name=""/>
        <dsp:cNvSpPr/>
      </dsp:nvSpPr>
      <dsp:spPr>
        <a:xfrm>
          <a:off x="3504202" y="2022455"/>
          <a:ext cx="679386" cy="5832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kern="1200" dirty="0" smtClean="0"/>
            <a:t>國立空中大學</a:t>
          </a:r>
          <a:endParaRPr lang="zh-TW" altLang="en-US" sz="1050" kern="1200" dirty="0"/>
        </a:p>
      </dsp:txBody>
      <dsp:txXfrm>
        <a:off x="3609419" y="2112778"/>
        <a:ext cx="468952" cy="402569"/>
      </dsp:txXfrm>
    </dsp:sp>
    <dsp:sp modelId="{FCD2488C-D44D-4BBB-9DB4-8622F0867E4A}">
      <dsp:nvSpPr>
        <dsp:cNvPr id="0" name=""/>
        <dsp:cNvSpPr/>
      </dsp:nvSpPr>
      <dsp:spPr>
        <a:xfrm>
          <a:off x="4097294" y="2278341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72B06-20A6-4CD7-ACBB-56D93D916D46}">
      <dsp:nvSpPr>
        <dsp:cNvPr id="0" name=""/>
        <dsp:cNvSpPr/>
      </dsp:nvSpPr>
      <dsp:spPr>
        <a:xfrm>
          <a:off x="4088235" y="1703096"/>
          <a:ext cx="679386" cy="5832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0F211-FA7B-4E26-856E-0346E6D94479}">
      <dsp:nvSpPr>
        <dsp:cNvPr id="0" name=""/>
        <dsp:cNvSpPr/>
      </dsp:nvSpPr>
      <dsp:spPr>
        <a:xfrm>
          <a:off x="4223159" y="2214014"/>
          <a:ext cx="79142" cy="683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8BC3F-D3D2-4CBF-99F5-B01B8E77A66B}">
      <dsp:nvSpPr>
        <dsp:cNvPr id="0" name=""/>
        <dsp:cNvSpPr/>
      </dsp:nvSpPr>
      <dsp:spPr>
        <a:xfrm>
          <a:off x="570423" y="1451191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FFFF00"/>
              </a:solidFill>
            </a:rPr>
            <a:t>國立中興大學</a:t>
          </a:r>
          <a:endParaRPr lang="zh-TW" altLang="en-US" sz="1100" b="1" kern="1200" dirty="0">
            <a:solidFill>
              <a:srgbClr val="FFFF00"/>
            </a:solidFill>
          </a:endParaRPr>
        </a:p>
      </dsp:txBody>
      <dsp:txXfrm>
        <a:off x="673104" y="1539337"/>
        <a:ext cx="457650" cy="392867"/>
      </dsp:txXfrm>
    </dsp:sp>
    <dsp:sp modelId="{E07A99FD-78F5-486C-8C4D-9CD54E4E10DB}">
      <dsp:nvSpPr>
        <dsp:cNvPr id="0" name=""/>
        <dsp:cNvSpPr/>
      </dsp:nvSpPr>
      <dsp:spPr>
        <a:xfrm>
          <a:off x="586242" y="1705633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0429B-3D02-40A7-B936-CDFA83744828}">
      <dsp:nvSpPr>
        <dsp:cNvPr id="0" name=""/>
        <dsp:cNvSpPr/>
      </dsp:nvSpPr>
      <dsp:spPr>
        <a:xfrm>
          <a:off x="0" y="1136751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3E41B-8D7F-4788-841B-1F23FCF75801}">
      <dsp:nvSpPr>
        <dsp:cNvPr id="0" name=""/>
        <dsp:cNvSpPr/>
      </dsp:nvSpPr>
      <dsp:spPr>
        <a:xfrm>
          <a:off x="454105" y="1630078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89A58-6C3E-463D-A380-4E4ADFA0BBAF}">
      <dsp:nvSpPr>
        <dsp:cNvPr id="0" name=""/>
        <dsp:cNvSpPr/>
      </dsp:nvSpPr>
      <dsp:spPr>
        <a:xfrm>
          <a:off x="1140847" y="1134806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國立中山大學</a:t>
          </a:r>
          <a:endParaRPr lang="zh-TW" altLang="en-US" sz="1100" kern="1200" dirty="0"/>
        </a:p>
      </dsp:txBody>
      <dsp:txXfrm>
        <a:off x="1243528" y="1222952"/>
        <a:ext cx="457650" cy="392867"/>
      </dsp:txXfrm>
    </dsp:sp>
    <dsp:sp modelId="{35FBEF76-E19C-47EA-BBC9-14782A7D3450}">
      <dsp:nvSpPr>
        <dsp:cNvPr id="0" name=""/>
        <dsp:cNvSpPr/>
      </dsp:nvSpPr>
      <dsp:spPr>
        <a:xfrm>
          <a:off x="1596814" y="1627300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AF510-D9C9-4C17-A9F4-79F823B3D0B7}">
      <dsp:nvSpPr>
        <dsp:cNvPr id="0" name=""/>
        <dsp:cNvSpPr/>
      </dsp:nvSpPr>
      <dsp:spPr>
        <a:xfrm>
          <a:off x="1710805" y="1450080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1E93F-7553-4A97-945A-49AE3B02B181}">
      <dsp:nvSpPr>
        <dsp:cNvPr id="0" name=""/>
        <dsp:cNvSpPr/>
      </dsp:nvSpPr>
      <dsp:spPr>
        <a:xfrm>
          <a:off x="1727090" y="1703411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ABF8C-E4A0-4537-8C34-417A646D974F}">
      <dsp:nvSpPr>
        <dsp:cNvPr id="0" name=""/>
        <dsp:cNvSpPr/>
      </dsp:nvSpPr>
      <dsp:spPr>
        <a:xfrm>
          <a:off x="570423" y="822032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FFFF00"/>
              </a:solidFill>
            </a:rPr>
            <a:t>國立中央大學</a:t>
          </a:r>
          <a:endParaRPr lang="zh-TW" altLang="en-US" sz="1100" b="1" kern="1200" dirty="0">
            <a:solidFill>
              <a:srgbClr val="FFFF00"/>
            </a:solidFill>
          </a:endParaRPr>
        </a:p>
      </dsp:txBody>
      <dsp:txXfrm>
        <a:off x="673104" y="910178"/>
        <a:ext cx="457650" cy="392867"/>
      </dsp:txXfrm>
    </dsp:sp>
    <dsp:sp modelId="{90C78FD4-6015-44B7-91F7-949E7608F054}">
      <dsp:nvSpPr>
        <dsp:cNvPr id="0" name=""/>
        <dsp:cNvSpPr/>
      </dsp:nvSpPr>
      <dsp:spPr>
        <a:xfrm>
          <a:off x="1021737" y="829810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94B9C-17F7-439B-8F83-BB3B10CA0554}">
      <dsp:nvSpPr>
        <dsp:cNvPr id="0" name=""/>
        <dsp:cNvSpPr/>
      </dsp:nvSpPr>
      <dsp:spPr>
        <a:xfrm>
          <a:off x="1140847" y="505647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CF606-7BDC-4776-9FF8-BA422893FE31}">
      <dsp:nvSpPr>
        <dsp:cNvPr id="0" name=""/>
        <dsp:cNvSpPr/>
      </dsp:nvSpPr>
      <dsp:spPr>
        <a:xfrm>
          <a:off x="1159458" y="757866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0D2FB-2270-4234-9465-AED832EB7DA1}">
      <dsp:nvSpPr>
        <dsp:cNvPr id="0" name=""/>
        <dsp:cNvSpPr/>
      </dsp:nvSpPr>
      <dsp:spPr>
        <a:xfrm>
          <a:off x="1710805" y="820921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FFFF00"/>
              </a:solidFill>
            </a:rPr>
            <a:t>國立成功大學</a:t>
          </a:r>
          <a:endParaRPr lang="zh-TW" altLang="en-US" sz="1100" b="1" kern="1200" dirty="0">
            <a:solidFill>
              <a:srgbClr val="FFFF00"/>
            </a:solidFill>
          </a:endParaRPr>
        </a:p>
      </dsp:txBody>
      <dsp:txXfrm>
        <a:off x="1813486" y="909067"/>
        <a:ext cx="457650" cy="392867"/>
      </dsp:txXfrm>
    </dsp:sp>
    <dsp:sp modelId="{2740816C-E72B-483A-93D0-0951515B3CFC}">
      <dsp:nvSpPr>
        <dsp:cNvPr id="0" name=""/>
        <dsp:cNvSpPr/>
      </dsp:nvSpPr>
      <dsp:spPr>
        <a:xfrm>
          <a:off x="2284486" y="1072863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FC34E-81C3-419B-84E7-419D4FCA8742}">
      <dsp:nvSpPr>
        <dsp:cNvPr id="0" name=""/>
        <dsp:cNvSpPr/>
      </dsp:nvSpPr>
      <dsp:spPr>
        <a:xfrm>
          <a:off x="2281229" y="1140917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B9702-C8A1-49E4-951C-7A3944E9D1F5}">
      <dsp:nvSpPr>
        <dsp:cNvPr id="0" name=""/>
        <dsp:cNvSpPr/>
      </dsp:nvSpPr>
      <dsp:spPr>
        <a:xfrm>
          <a:off x="2410575" y="1150917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BCA40-37EF-49B4-AFFF-70D49E59B211}">
      <dsp:nvSpPr>
        <dsp:cNvPr id="0" name=""/>
        <dsp:cNvSpPr/>
      </dsp:nvSpPr>
      <dsp:spPr>
        <a:xfrm>
          <a:off x="2281229" y="511758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東吳大學</a:t>
          </a:r>
          <a:endParaRPr lang="zh-TW" altLang="en-US" sz="1100" kern="1200" dirty="0"/>
        </a:p>
      </dsp:txBody>
      <dsp:txXfrm>
        <a:off x="2383910" y="599904"/>
        <a:ext cx="457650" cy="392867"/>
      </dsp:txXfrm>
    </dsp:sp>
    <dsp:sp modelId="{2710994E-B1A1-444C-A9D8-763A5ED32E66}">
      <dsp:nvSpPr>
        <dsp:cNvPr id="0" name=""/>
        <dsp:cNvSpPr/>
      </dsp:nvSpPr>
      <dsp:spPr>
        <a:xfrm>
          <a:off x="2854910" y="766755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B4C40-45D3-4FD4-8C6B-75D800AA45AC}">
      <dsp:nvSpPr>
        <dsp:cNvPr id="0" name=""/>
        <dsp:cNvSpPr/>
      </dsp:nvSpPr>
      <dsp:spPr>
        <a:xfrm>
          <a:off x="2851653" y="829254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223A4-6B14-41A2-91C9-7DB9BD08458E}">
      <dsp:nvSpPr>
        <dsp:cNvPr id="0" name=""/>
        <dsp:cNvSpPr/>
      </dsp:nvSpPr>
      <dsp:spPr>
        <a:xfrm>
          <a:off x="2983790" y="841754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BED40-7ED6-4F77-A7FA-CDAD87DB6B46}">
      <dsp:nvSpPr>
        <dsp:cNvPr id="0" name=""/>
        <dsp:cNvSpPr/>
      </dsp:nvSpPr>
      <dsp:spPr>
        <a:xfrm>
          <a:off x="2851653" y="1457303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FFFF00"/>
              </a:solidFill>
            </a:rPr>
            <a:t>國立臺灣師範大學</a:t>
          </a:r>
          <a:endParaRPr lang="zh-TW" altLang="en-US" sz="1100" b="1" kern="1200" dirty="0">
            <a:solidFill>
              <a:srgbClr val="FFFF00"/>
            </a:solidFill>
          </a:endParaRPr>
        </a:p>
      </dsp:txBody>
      <dsp:txXfrm>
        <a:off x="2954334" y="1545449"/>
        <a:ext cx="457650" cy="392867"/>
      </dsp:txXfrm>
    </dsp:sp>
    <dsp:sp modelId="{B179EAB4-7ADD-42A3-93C6-29B95FCD1B89}">
      <dsp:nvSpPr>
        <dsp:cNvPr id="0" name=""/>
        <dsp:cNvSpPr/>
      </dsp:nvSpPr>
      <dsp:spPr>
        <a:xfrm>
          <a:off x="2982860" y="1955908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6B00D-C67E-4F83-A373-9814C1E53914}">
      <dsp:nvSpPr>
        <dsp:cNvPr id="0" name=""/>
        <dsp:cNvSpPr/>
      </dsp:nvSpPr>
      <dsp:spPr>
        <a:xfrm>
          <a:off x="2281229" y="1768965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4CBA5-304D-4602-B344-8CA087AB6CBB}">
      <dsp:nvSpPr>
        <dsp:cNvPr id="0" name=""/>
        <dsp:cNvSpPr/>
      </dsp:nvSpPr>
      <dsp:spPr>
        <a:xfrm>
          <a:off x="2860028" y="2018685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CBAC1-DDD0-4E54-8800-E78276781982}">
      <dsp:nvSpPr>
        <dsp:cNvPr id="0" name=""/>
        <dsp:cNvSpPr/>
      </dsp:nvSpPr>
      <dsp:spPr>
        <a:xfrm>
          <a:off x="1140382" y="1765354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靜宜大學</a:t>
          </a:r>
          <a:endParaRPr lang="zh-TW" altLang="en-US" sz="1100" kern="1200" dirty="0"/>
        </a:p>
      </dsp:txBody>
      <dsp:txXfrm>
        <a:off x="1243063" y="1853500"/>
        <a:ext cx="457650" cy="392867"/>
      </dsp:txXfrm>
    </dsp:sp>
    <dsp:sp modelId="{66E937CB-049C-468A-B216-83BA38C9D0A5}">
      <dsp:nvSpPr>
        <dsp:cNvPr id="0" name=""/>
        <dsp:cNvSpPr/>
      </dsp:nvSpPr>
      <dsp:spPr>
        <a:xfrm>
          <a:off x="1158993" y="2017574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87387-716C-47B6-9B33-73127F3414F8}">
      <dsp:nvSpPr>
        <dsp:cNvPr id="0" name=""/>
        <dsp:cNvSpPr/>
      </dsp:nvSpPr>
      <dsp:spPr>
        <a:xfrm>
          <a:off x="569958" y="2081739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5F224-A661-4DE3-BEA0-0C98CB04CE7F}">
      <dsp:nvSpPr>
        <dsp:cNvPr id="0" name=""/>
        <dsp:cNvSpPr/>
      </dsp:nvSpPr>
      <dsp:spPr>
        <a:xfrm>
          <a:off x="1021272" y="2089795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B3D6A-7392-40C8-B863-6FAB12AA83D3}">
      <dsp:nvSpPr>
        <dsp:cNvPr id="0" name=""/>
        <dsp:cNvSpPr/>
      </dsp:nvSpPr>
      <dsp:spPr>
        <a:xfrm>
          <a:off x="3419285" y="1776188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崑山科技大學</a:t>
          </a:r>
          <a:endParaRPr lang="zh-TW" altLang="en-US" sz="1100" kern="1200" dirty="0"/>
        </a:p>
      </dsp:txBody>
      <dsp:txXfrm>
        <a:off x="3521966" y="1864334"/>
        <a:ext cx="457650" cy="392867"/>
      </dsp:txXfrm>
    </dsp:sp>
    <dsp:sp modelId="{5AA2F692-D7F0-43A0-8EAA-58E8062F31B8}">
      <dsp:nvSpPr>
        <dsp:cNvPr id="0" name=""/>
        <dsp:cNvSpPr/>
      </dsp:nvSpPr>
      <dsp:spPr>
        <a:xfrm>
          <a:off x="3550492" y="2274793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721B1-AFF9-4000-B844-FA65001CA93B}">
      <dsp:nvSpPr>
        <dsp:cNvPr id="0" name=""/>
        <dsp:cNvSpPr/>
      </dsp:nvSpPr>
      <dsp:spPr>
        <a:xfrm>
          <a:off x="2848861" y="2087851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51BE-0C93-4213-B56E-56D07B3F154E}">
      <dsp:nvSpPr>
        <dsp:cNvPr id="0" name=""/>
        <dsp:cNvSpPr/>
      </dsp:nvSpPr>
      <dsp:spPr>
        <a:xfrm>
          <a:off x="3427660" y="2337570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85851-AB2E-40CC-8C39-19F133374AA4}">
      <dsp:nvSpPr>
        <dsp:cNvPr id="0" name=""/>
        <dsp:cNvSpPr/>
      </dsp:nvSpPr>
      <dsp:spPr>
        <a:xfrm>
          <a:off x="3421611" y="517869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國立屏東科技大學</a:t>
          </a:r>
          <a:endParaRPr lang="zh-TW" altLang="en-US" sz="1100" kern="1200" dirty="0"/>
        </a:p>
      </dsp:txBody>
      <dsp:txXfrm>
        <a:off x="3524292" y="606015"/>
        <a:ext cx="457650" cy="392867"/>
      </dsp:txXfrm>
    </dsp:sp>
    <dsp:sp modelId="{09BF2AC9-52FB-42E0-A255-23928192ABC0}">
      <dsp:nvSpPr>
        <dsp:cNvPr id="0" name=""/>
        <dsp:cNvSpPr/>
      </dsp:nvSpPr>
      <dsp:spPr>
        <a:xfrm>
          <a:off x="3879904" y="1018419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D2F07-A30B-48D4-BA94-C229A40A1470}">
      <dsp:nvSpPr>
        <dsp:cNvPr id="0" name=""/>
        <dsp:cNvSpPr/>
      </dsp:nvSpPr>
      <dsp:spPr>
        <a:xfrm>
          <a:off x="3421611" y="1146195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5CDA0-A224-4471-ABC6-0E57CEF3F6DB}">
      <dsp:nvSpPr>
        <dsp:cNvPr id="0" name=""/>
        <dsp:cNvSpPr/>
      </dsp:nvSpPr>
      <dsp:spPr>
        <a:xfrm>
          <a:off x="3879904" y="1149528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ADE58-E35F-4D60-8BD0-8899BBA6FD29}">
      <dsp:nvSpPr>
        <dsp:cNvPr id="0" name=""/>
        <dsp:cNvSpPr/>
      </dsp:nvSpPr>
      <dsp:spPr>
        <a:xfrm>
          <a:off x="1708479" y="2084239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國立新竹教育大學</a:t>
          </a:r>
          <a:endParaRPr lang="zh-TW" altLang="en-US" sz="1100" kern="1200" dirty="0"/>
        </a:p>
      </dsp:txBody>
      <dsp:txXfrm>
        <a:off x="1811160" y="2172385"/>
        <a:ext cx="457650" cy="392867"/>
      </dsp:txXfrm>
    </dsp:sp>
    <dsp:sp modelId="{BDC4E44C-B226-4472-9D90-27D44344444F}">
      <dsp:nvSpPr>
        <dsp:cNvPr id="0" name=""/>
        <dsp:cNvSpPr/>
      </dsp:nvSpPr>
      <dsp:spPr>
        <a:xfrm>
          <a:off x="1839686" y="2582845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8F0BF-0626-495B-9E51-8C6891D4787F}">
      <dsp:nvSpPr>
        <dsp:cNvPr id="0" name=""/>
        <dsp:cNvSpPr/>
      </dsp:nvSpPr>
      <dsp:spPr>
        <a:xfrm>
          <a:off x="1138055" y="2395902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94B2B-5276-462A-9784-3E1724597426}">
      <dsp:nvSpPr>
        <dsp:cNvPr id="0" name=""/>
        <dsp:cNvSpPr/>
      </dsp:nvSpPr>
      <dsp:spPr>
        <a:xfrm>
          <a:off x="1716854" y="2645622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9A251-9B6E-42C8-A38E-8B3273DE0FCF}">
      <dsp:nvSpPr>
        <dsp:cNvPr id="0" name=""/>
        <dsp:cNvSpPr/>
      </dsp:nvSpPr>
      <dsp:spPr>
        <a:xfrm>
          <a:off x="2847465" y="2714232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solidFill>
                <a:srgbClr val="FFFF00"/>
              </a:solidFill>
            </a:rPr>
            <a:t>國立清華大學</a:t>
          </a:r>
          <a:endParaRPr lang="zh-TW" altLang="en-US" sz="1100" b="1" kern="1200" dirty="0">
            <a:solidFill>
              <a:srgbClr val="FFFF00"/>
            </a:solidFill>
          </a:endParaRPr>
        </a:p>
      </dsp:txBody>
      <dsp:txXfrm>
        <a:off x="2950146" y="2802378"/>
        <a:ext cx="457650" cy="392867"/>
      </dsp:txXfrm>
    </dsp:sp>
    <dsp:sp modelId="{740C5916-1EB8-4A46-B12D-E06F3A13E060}">
      <dsp:nvSpPr>
        <dsp:cNvPr id="0" name=""/>
        <dsp:cNvSpPr/>
      </dsp:nvSpPr>
      <dsp:spPr>
        <a:xfrm>
          <a:off x="2863285" y="2967562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F2A2A-EA27-43AF-99B5-10E7D486A32B}">
      <dsp:nvSpPr>
        <dsp:cNvPr id="0" name=""/>
        <dsp:cNvSpPr/>
      </dsp:nvSpPr>
      <dsp:spPr>
        <a:xfrm>
          <a:off x="2277042" y="2398958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4DE2D-7C61-4D77-ACE5-B0DF1C348F5D}">
      <dsp:nvSpPr>
        <dsp:cNvPr id="0" name=""/>
        <dsp:cNvSpPr/>
      </dsp:nvSpPr>
      <dsp:spPr>
        <a:xfrm>
          <a:off x="2733008" y="2891452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997FE-3CB0-4CF4-AEDD-2F8B8B1ACC9F}">
      <dsp:nvSpPr>
        <dsp:cNvPr id="0" name=""/>
        <dsp:cNvSpPr/>
      </dsp:nvSpPr>
      <dsp:spPr>
        <a:xfrm>
          <a:off x="3419750" y="2405624"/>
          <a:ext cx="663012" cy="5691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南台科技大學</a:t>
          </a:r>
          <a:endParaRPr lang="zh-TW" altLang="en-US" sz="1100" kern="1200" dirty="0"/>
        </a:p>
      </dsp:txBody>
      <dsp:txXfrm>
        <a:off x="3522431" y="2493770"/>
        <a:ext cx="457650" cy="392867"/>
      </dsp:txXfrm>
    </dsp:sp>
    <dsp:sp modelId="{EC64CDC7-31DD-414B-87CD-37998E9B76F1}">
      <dsp:nvSpPr>
        <dsp:cNvPr id="0" name=""/>
        <dsp:cNvSpPr/>
      </dsp:nvSpPr>
      <dsp:spPr>
        <a:xfrm>
          <a:off x="3998549" y="2655344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264C6-1080-4F11-93E3-EFFEE7620A52}">
      <dsp:nvSpPr>
        <dsp:cNvPr id="0" name=""/>
        <dsp:cNvSpPr/>
      </dsp:nvSpPr>
      <dsp:spPr>
        <a:xfrm>
          <a:off x="3989709" y="2093962"/>
          <a:ext cx="663012" cy="5691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C1C87-1794-4C3E-A128-3AC5FBF34160}">
      <dsp:nvSpPr>
        <dsp:cNvPr id="0" name=""/>
        <dsp:cNvSpPr/>
      </dsp:nvSpPr>
      <dsp:spPr>
        <a:xfrm>
          <a:off x="4121381" y="2592567"/>
          <a:ext cx="77235" cy="666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6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0.63717</cdr:x>
      <cdr:y>0.64286</cdr:y>
    </cdr:from>
    <cdr:to>
      <cdr:x>0.70796</cdr:x>
      <cdr:y>0.64286</cdr:y>
    </cdr:to>
    <cdr:cxnSp macro="">
      <cdr:nvCxnSpPr>
        <cdr:cNvPr id="3" name="直線接點 2"/>
        <cdr:cNvCxnSpPr/>
      </cdr:nvCxnSpPr>
      <cdr:spPr>
        <a:xfrm xmlns:a="http://schemas.openxmlformats.org/drawingml/2006/main">
          <a:off x="5184576" y="2592288"/>
          <a:ext cx="576064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9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01764-7585-42DB-ABA0-7361593C7335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9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A311-4DA1-481E-8518-2A804EF689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61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3129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3887-6B48-4736-AA67-FB2A9F0E8697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129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902A2-05E9-4E2E-9E41-2435FA92B1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51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/>
          <p:cNvSpPr txBox="1"/>
          <p:nvPr userDrawn="1"/>
        </p:nvSpPr>
        <p:spPr>
          <a:xfrm>
            <a:off x="6300193" y="-248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005A7C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Research Center of HERO</a:t>
            </a:r>
            <a:endParaRPr lang="zh-TW" altLang="en-US" sz="2000" b="1" i="1" dirty="0">
              <a:solidFill>
                <a:srgbClr val="005A7C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3" name="圓角矩形 32"/>
          <p:cNvSpPr/>
          <p:nvPr userDrawn="1"/>
        </p:nvSpPr>
        <p:spPr>
          <a:xfrm>
            <a:off x="179512" y="116632"/>
            <a:ext cx="1008112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圓角矩形 33"/>
          <p:cNvSpPr/>
          <p:nvPr userDrawn="1"/>
        </p:nvSpPr>
        <p:spPr>
          <a:xfrm>
            <a:off x="1187624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 userDrawn="1"/>
        </p:nvSpPr>
        <p:spPr>
          <a:xfrm>
            <a:off x="2195736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圓角矩形 35"/>
          <p:cNvSpPr/>
          <p:nvPr userDrawn="1"/>
        </p:nvSpPr>
        <p:spPr>
          <a:xfrm>
            <a:off x="3203848" y="116632"/>
            <a:ext cx="100811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角矩形 36"/>
          <p:cNvSpPr/>
          <p:nvPr userDrawn="1"/>
        </p:nvSpPr>
        <p:spPr>
          <a:xfrm>
            <a:off x="4211960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 userDrawn="1"/>
        </p:nvSpPr>
        <p:spPr>
          <a:xfrm>
            <a:off x="5220072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角矩形 38"/>
          <p:cNvSpPr/>
          <p:nvPr userDrawn="1"/>
        </p:nvSpPr>
        <p:spPr>
          <a:xfrm>
            <a:off x="179512" y="692696"/>
            <a:ext cx="8784976" cy="6048672"/>
          </a:xfrm>
          <a:prstGeom prst="roundRect">
            <a:avLst>
              <a:gd name="adj" fmla="val 32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矩形 39"/>
          <p:cNvSpPr/>
          <p:nvPr userDrawn="1"/>
        </p:nvSpPr>
        <p:spPr>
          <a:xfrm flipV="1">
            <a:off x="179512" y="692696"/>
            <a:ext cx="1008112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 userDrawn="1"/>
        </p:nvCxnSpPr>
        <p:spPr>
          <a:xfrm>
            <a:off x="179512" y="332656"/>
            <a:ext cx="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 userDrawn="1"/>
        </p:nvSpPr>
        <p:spPr>
          <a:xfrm>
            <a:off x="179512" y="638132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國立</a:t>
            </a:r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交通大學高等教育開放資源研究中心</a:t>
            </a:r>
            <a:endParaRPr lang="zh-TW" altLang="en-US" sz="1400" b="1" i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3" name="直線接點 42"/>
          <p:cNvCxnSpPr/>
          <p:nvPr userDrawn="1"/>
        </p:nvCxnSpPr>
        <p:spPr>
          <a:xfrm flipH="1">
            <a:off x="323528" y="692696"/>
            <a:ext cx="864096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 userDrawn="1"/>
        </p:nvCxnSpPr>
        <p:spPr>
          <a:xfrm>
            <a:off x="179512" y="404664"/>
            <a:ext cx="0" cy="86409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784976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1283"/>
            <a:ext cx="241128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49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6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63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27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06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52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06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372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932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93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90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>
            <a:off x="6300193" y="-248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005A7C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Research Center of HERO</a:t>
            </a:r>
            <a:endParaRPr lang="zh-TW" altLang="en-US" sz="2000" b="1" i="1" dirty="0">
              <a:solidFill>
                <a:srgbClr val="005A7C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0" name="圓角矩形 9"/>
          <p:cNvSpPr/>
          <p:nvPr userDrawn="1"/>
        </p:nvSpPr>
        <p:spPr>
          <a:xfrm>
            <a:off x="179512" y="116632"/>
            <a:ext cx="1008112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圓角矩形 10"/>
          <p:cNvSpPr/>
          <p:nvPr userDrawn="1"/>
        </p:nvSpPr>
        <p:spPr>
          <a:xfrm>
            <a:off x="1187624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>
            <a:off x="2195736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3203848" y="116632"/>
            <a:ext cx="100811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>
            <a:off x="4211960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 userDrawn="1"/>
        </p:nvSpPr>
        <p:spPr>
          <a:xfrm>
            <a:off x="5220072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 userDrawn="1"/>
        </p:nvSpPr>
        <p:spPr>
          <a:xfrm>
            <a:off x="179512" y="692696"/>
            <a:ext cx="8784976" cy="6048672"/>
          </a:xfrm>
          <a:prstGeom prst="roundRect">
            <a:avLst>
              <a:gd name="adj" fmla="val 32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 userDrawn="1"/>
        </p:nvSpPr>
        <p:spPr>
          <a:xfrm flipV="1">
            <a:off x="179512" y="692696"/>
            <a:ext cx="1008112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 userDrawn="1"/>
        </p:nvCxnSpPr>
        <p:spPr>
          <a:xfrm>
            <a:off x="179512" y="332656"/>
            <a:ext cx="0" cy="7200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 userDrawn="1"/>
        </p:nvSpPr>
        <p:spPr>
          <a:xfrm>
            <a:off x="179512" y="638132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國立</a:t>
            </a:r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交通大學高等教育開放資源研究中心</a:t>
            </a:r>
            <a:endParaRPr lang="zh-TW" altLang="en-US" sz="1400" b="1" i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接點 19"/>
          <p:cNvCxnSpPr/>
          <p:nvPr userDrawn="1"/>
        </p:nvCxnSpPr>
        <p:spPr>
          <a:xfrm flipH="1">
            <a:off x="323528" y="692696"/>
            <a:ext cx="864096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 userDrawn="1"/>
        </p:nvSpPr>
        <p:spPr>
          <a:xfrm>
            <a:off x="17951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基本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布局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1187624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全球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曝光度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 userDrawn="1"/>
        </p:nvSpPr>
        <p:spPr>
          <a:xfrm>
            <a:off x="2195736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落地化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服務</a:t>
            </a:r>
            <a:endParaRPr lang="en-US" altLang="zh-TW" sz="1600" b="1" dirty="0" smtClean="0"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 userDrawn="1"/>
        </p:nvSpPr>
        <p:spPr>
          <a:xfrm>
            <a:off x="3203848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ea typeface="標楷體" pitchFamily="65" charset="-120"/>
              </a:rPr>
              <a:t>GEM</a:t>
            </a:r>
          </a:p>
          <a:p>
            <a:pPr algn="ctr"/>
            <a:r>
              <a:rPr lang="en-US" altLang="zh-TW" sz="1600" b="1" dirty="0" smtClean="0">
                <a:ea typeface="標楷體" pitchFamily="65" charset="-120"/>
              </a:rPr>
              <a:t>&amp; ELM </a:t>
            </a:r>
          </a:p>
        </p:txBody>
      </p:sp>
      <p:sp>
        <p:nvSpPr>
          <p:cNvPr id="26" name="文字方塊 25"/>
          <p:cNvSpPr txBox="1"/>
          <p:nvPr userDrawn="1"/>
        </p:nvSpPr>
        <p:spPr>
          <a:xfrm>
            <a:off x="4211960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亟待突破</a:t>
            </a:r>
            <a:endParaRPr lang="en-US" altLang="zh-TW" sz="1600" b="1" baseline="0" dirty="0" smtClean="0">
              <a:ea typeface="標楷體" pitchFamily="65" charset="-120"/>
            </a:endParaRPr>
          </a:p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的困境</a:t>
            </a:r>
            <a:endParaRPr lang="en-US" altLang="zh-TW" sz="1600" b="1" baseline="0" dirty="0" smtClean="0">
              <a:ea typeface="標楷體" pitchFamily="65" charset="-120"/>
            </a:endParaRPr>
          </a:p>
        </p:txBody>
      </p:sp>
      <p:sp>
        <p:nvSpPr>
          <p:cNvPr id="27" name="文字方塊 26"/>
          <p:cNvSpPr txBox="1"/>
          <p:nvPr userDrawn="1"/>
        </p:nvSpPr>
        <p:spPr>
          <a:xfrm>
            <a:off x="522007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展望及</a:t>
            </a: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小結</a:t>
            </a:r>
            <a:endParaRPr lang="en-US" altLang="zh-TW" sz="1600" b="1" dirty="0" smtClean="0"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784976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1283"/>
            <a:ext cx="241128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28" name="直線接點 27"/>
          <p:cNvCxnSpPr/>
          <p:nvPr userDrawn="1"/>
        </p:nvCxnSpPr>
        <p:spPr>
          <a:xfrm>
            <a:off x="179512" y="440668"/>
            <a:ext cx="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54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11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667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17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02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225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997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726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948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364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32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7"/>
          <p:cNvSpPr txBox="1"/>
          <p:nvPr userDrawn="1"/>
        </p:nvSpPr>
        <p:spPr>
          <a:xfrm>
            <a:off x="6300193" y="-248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005A7C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Research Center of HERO</a:t>
            </a:r>
            <a:endParaRPr lang="zh-TW" altLang="en-US" sz="2000" b="1" i="1" dirty="0">
              <a:solidFill>
                <a:srgbClr val="005A7C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9" name="圓角矩形 28"/>
          <p:cNvSpPr/>
          <p:nvPr userDrawn="1"/>
        </p:nvSpPr>
        <p:spPr>
          <a:xfrm>
            <a:off x="179512" y="116632"/>
            <a:ext cx="1008112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圓角矩形 29"/>
          <p:cNvSpPr/>
          <p:nvPr userDrawn="1"/>
        </p:nvSpPr>
        <p:spPr>
          <a:xfrm>
            <a:off x="1187624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 userDrawn="1"/>
        </p:nvSpPr>
        <p:spPr>
          <a:xfrm>
            <a:off x="2195736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 userDrawn="1"/>
        </p:nvSpPr>
        <p:spPr>
          <a:xfrm>
            <a:off x="3203848" y="116632"/>
            <a:ext cx="100811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 33"/>
          <p:cNvSpPr/>
          <p:nvPr userDrawn="1"/>
        </p:nvSpPr>
        <p:spPr>
          <a:xfrm>
            <a:off x="4211960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 userDrawn="1"/>
        </p:nvSpPr>
        <p:spPr>
          <a:xfrm>
            <a:off x="5220072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圓角矩形 35"/>
          <p:cNvSpPr/>
          <p:nvPr userDrawn="1"/>
        </p:nvSpPr>
        <p:spPr>
          <a:xfrm>
            <a:off x="179512" y="692696"/>
            <a:ext cx="8784976" cy="6048672"/>
          </a:xfrm>
          <a:prstGeom prst="roundRect">
            <a:avLst>
              <a:gd name="adj" fmla="val 322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/>
          <p:cNvCxnSpPr/>
          <p:nvPr userDrawn="1"/>
        </p:nvCxnSpPr>
        <p:spPr>
          <a:xfrm>
            <a:off x="179512" y="332656"/>
            <a:ext cx="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 userDrawn="1"/>
        </p:nvSpPr>
        <p:spPr>
          <a:xfrm>
            <a:off x="179512" y="638132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國立</a:t>
            </a:r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交通大學高等教育開放資源研究中心</a:t>
            </a:r>
            <a:endParaRPr lang="zh-TW" altLang="en-US" sz="1400" b="1" i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文字方塊 39"/>
          <p:cNvSpPr txBox="1"/>
          <p:nvPr userDrawn="1"/>
        </p:nvSpPr>
        <p:spPr>
          <a:xfrm>
            <a:off x="17951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基本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布局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6" name="直線接點 45"/>
          <p:cNvCxnSpPr/>
          <p:nvPr userDrawn="1"/>
        </p:nvCxnSpPr>
        <p:spPr>
          <a:xfrm>
            <a:off x="1187624" y="692696"/>
            <a:ext cx="1008112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784976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1283"/>
            <a:ext cx="241128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1187624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全球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曝光度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2195736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落地化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服務</a:t>
            </a:r>
            <a:endParaRPr lang="en-US" altLang="zh-TW" sz="1600" b="1" dirty="0" smtClean="0"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 userDrawn="1"/>
        </p:nvSpPr>
        <p:spPr>
          <a:xfrm>
            <a:off x="3203848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ea typeface="標楷體" pitchFamily="65" charset="-120"/>
              </a:rPr>
              <a:t>GEM</a:t>
            </a:r>
          </a:p>
          <a:p>
            <a:pPr algn="ctr"/>
            <a:r>
              <a:rPr lang="en-US" altLang="zh-TW" sz="1600" b="1" dirty="0" smtClean="0">
                <a:ea typeface="標楷體" pitchFamily="65" charset="-120"/>
              </a:rPr>
              <a:t>&amp; ELM </a:t>
            </a:r>
          </a:p>
        </p:txBody>
      </p:sp>
      <p:sp>
        <p:nvSpPr>
          <p:cNvPr id="25" name="文字方塊 24"/>
          <p:cNvSpPr txBox="1"/>
          <p:nvPr userDrawn="1"/>
        </p:nvSpPr>
        <p:spPr>
          <a:xfrm>
            <a:off x="4211960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亟待突破</a:t>
            </a:r>
            <a:endParaRPr lang="en-US" altLang="zh-TW" sz="1600" b="1" baseline="0" dirty="0" smtClean="0">
              <a:ea typeface="標楷體" pitchFamily="65" charset="-120"/>
            </a:endParaRPr>
          </a:p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的困境</a:t>
            </a:r>
            <a:endParaRPr lang="en-US" altLang="zh-TW" sz="1600" b="1" baseline="0" dirty="0" smtClean="0"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 userDrawn="1"/>
        </p:nvSpPr>
        <p:spPr>
          <a:xfrm>
            <a:off x="522007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展望及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小結</a:t>
            </a:r>
            <a:endParaRPr lang="en-US" altLang="zh-TW" sz="16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232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 userDrawn="1"/>
        </p:nvSpPr>
        <p:spPr>
          <a:xfrm>
            <a:off x="6300193" y="-248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005A7C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Research Center of HERO</a:t>
            </a:r>
            <a:endParaRPr lang="zh-TW" altLang="en-US" sz="2000" b="1" i="1" dirty="0">
              <a:solidFill>
                <a:srgbClr val="005A7C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3" name="圓角矩形 22"/>
          <p:cNvSpPr/>
          <p:nvPr userDrawn="1"/>
        </p:nvSpPr>
        <p:spPr>
          <a:xfrm>
            <a:off x="179512" y="116632"/>
            <a:ext cx="1008112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 userDrawn="1"/>
        </p:nvSpPr>
        <p:spPr>
          <a:xfrm>
            <a:off x="1187624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 userDrawn="1"/>
        </p:nvSpPr>
        <p:spPr>
          <a:xfrm>
            <a:off x="2195736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 userDrawn="1"/>
        </p:nvSpPr>
        <p:spPr>
          <a:xfrm>
            <a:off x="3203848" y="116632"/>
            <a:ext cx="100811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 userDrawn="1"/>
        </p:nvSpPr>
        <p:spPr>
          <a:xfrm>
            <a:off x="4211960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圓角矩形 46"/>
          <p:cNvSpPr/>
          <p:nvPr userDrawn="1"/>
        </p:nvSpPr>
        <p:spPr>
          <a:xfrm>
            <a:off x="5220072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圓角矩形 47"/>
          <p:cNvSpPr/>
          <p:nvPr userDrawn="1"/>
        </p:nvSpPr>
        <p:spPr>
          <a:xfrm>
            <a:off x="179512" y="692696"/>
            <a:ext cx="8784976" cy="6048672"/>
          </a:xfrm>
          <a:prstGeom prst="roundRect">
            <a:avLst>
              <a:gd name="adj" fmla="val 322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/>
          <p:cNvCxnSpPr/>
          <p:nvPr userDrawn="1"/>
        </p:nvCxnSpPr>
        <p:spPr>
          <a:xfrm>
            <a:off x="179512" y="332656"/>
            <a:ext cx="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 userDrawn="1"/>
        </p:nvSpPr>
        <p:spPr>
          <a:xfrm>
            <a:off x="179512" y="638132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國立</a:t>
            </a:r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交通大學高等教育開放資源研究中心</a:t>
            </a:r>
            <a:endParaRPr lang="zh-TW" altLang="en-US" sz="1400" b="1" i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文字方塊 50"/>
          <p:cNvSpPr txBox="1"/>
          <p:nvPr userDrawn="1"/>
        </p:nvSpPr>
        <p:spPr>
          <a:xfrm>
            <a:off x="17951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基本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布局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7" name="直線接點 56"/>
          <p:cNvCxnSpPr/>
          <p:nvPr userDrawn="1"/>
        </p:nvCxnSpPr>
        <p:spPr>
          <a:xfrm>
            <a:off x="2195736" y="692696"/>
            <a:ext cx="1008112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784976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1283"/>
            <a:ext cx="241128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1187624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全球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曝光度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</p:txBody>
      </p:sp>
      <p:sp>
        <p:nvSpPr>
          <p:cNvPr id="28" name="文字方塊 27"/>
          <p:cNvSpPr txBox="1"/>
          <p:nvPr userDrawn="1"/>
        </p:nvSpPr>
        <p:spPr>
          <a:xfrm>
            <a:off x="2195736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落地化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服務</a:t>
            </a:r>
            <a:endParaRPr lang="en-US" altLang="zh-TW" sz="1600" b="1" dirty="0" smtClean="0"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 userDrawn="1"/>
        </p:nvSpPr>
        <p:spPr>
          <a:xfrm>
            <a:off x="3203848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ea typeface="標楷體" pitchFamily="65" charset="-120"/>
              </a:rPr>
              <a:t>GEM</a:t>
            </a:r>
          </a:p>
          <a:p>
            <a:pPr algn="ctr"/>
            <a:r>
              <a:rPr lang="en-US" altLang="zh-TW" sz="1600" b="1" dirty="0" smtClean="0">
                <a:ea typeface="標楷體" pitchFamily="65" charset="-120"/>
              </a:rPr>
              <a:t>&amp; ELM </a:t>
            </a:r>
          </a:p>
        </p:txBody>
      </p:sp>
      <p:sp>
        <p:nvSpPr>
          <p:cNvPr id="30" name="文字方塊 29"/>
          <p:cNvSpPr txBox="1"/>
          <p:nvPr userDrawn="1"/>
        </p:nvSpPr>
        <p:spPr>
          <a:xfrm>
            <a:off x="4211960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亟待突破</a:t>
            </a:r>
            <a:endParaRPr lang="en-US" altLang="zh-TW" sz="1600" b="1" baseline="0" dirty="0" smtClean="0">
              <a:ea typeface="標楷體" pitchFamily="65" charset="-120"/>
            </a:endParaRPr>
          </a:p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的困境</a:t>
            </a:r>
            <a:endParaRPr lang="en-US" altLang="zh-TW" sz="1600" b="1" baseline="0" dirty="0" smtClean="0"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 userDrawn="1"/>
        </p:nvSpPr>
        <p:spPr>
          <a:xfrm>
            <a:off x="522007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展望及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小結</a:t>
            </a:r>
            <a:endParaRPr lang="en-US" altLang="zh-TW" sz="16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35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字方塊 44"/>
          <p:cNvSpPr txBox="1"/>
          <p:nvPr userDrawn="1"/>
        </p:nvSpPr>
        <p:spPr>
          <a:xfrm>
            <a:off x="6300193" y="-248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005A7C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Research Center of HERO</a:t>
            </a:r>
            <a:endParaRPr lang="zh-TW" altLang="en-US" sz="2000" b="1" i="1" dirty="0">
              <a:solidFill>
                <a:srgbClr val="005A7C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6" name="圓角矩形 45"/>
          <p:cNvSpPr/>
          <p:nvPr userDrawn="1"/>
        </p:nvSpPr>
        <p:spPr>
          <a:xfrm>
            <a:off x="179512" y="116632"/>
            <a:ext cx="1008112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1187624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圓角矩形 58"/>
          <p:cNvSpPr/>
          <p:nvPr userDrawn="1"/>
        </p:nvSpPr>
        <p:spPr>
          <a:xfrm>
            <a:off x="2195736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圓角矩形 59"/>
          <p:cNvSpPr/>
          <p:nvPr userDrawn="1"/>
        </p:nvSpPr>
        <p:spPr>
          <a:xfrm>
            <a:off x="3203848" y="116632"/>
            <a:ext cx="100811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圓角矩形 60"/>
          <p:cNvSpPr/>
          <p:nvPr userDrawn="1"/>
        </p:nvSpPr>
        <p:spPr>
          <a:xfrm>
            <a:off x="4211960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圓角矩形 61"/>
          <p:cNvSpPr/>
          <p:nvPr userDrawn="1"/>
        </p:nvSpPr>
        <p:spPr>
          <a:xfrm>
            <a:off x="5220072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圓角矩形 62"/>
          <p:cNvSpPr/>
          <p:nvPr userDrawn="1"/>
        </p:nvSpPr>
        <p:spPr>
          <a:xfrm>
            <a:off x="179512" y="692696"/>
            <a:ext cx="8784976" cy="6048672"/>
          </a:xfrm>
          <a:prstGeom prst="roundRect">
            <a:avLst>
              <a:gd name="adj" fmla="val 32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4" name="直線接點 63"/>
          <p:cNvCxnSpPr/>
          <p:nvPr userDrawn="1"/>
        </p:nvCxnSpPr>
        <p:spPr>
          <a:xfrm>
            <a:off x="179512" y="332656"/>
            <a:ext cx="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 userDrawn="1"/>
        </p:nvSpPr>
        <p:spPr>
          <a:xfrm>
            <a:off x="179512" y="638132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國立</a:t>
            </a:r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交通大學高等教育開放資源研究中心</a:t>
            </a:r>
            <a:endParaRPr lang="zh-TW" altLang="en-US" sz="1400" b="1" i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" name="文字方塊 65"/>
          <p:cNvSpPr txBox="1"/>
          <p:nvPr userDrawn="1"/>
        </p:nvSpPr>
        <p:spPr>
          <a:xfrm>
            <a:off x="17951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基本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布局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2" name="直線接點 71"/>
          <p:cNvCxnSpPr/>
          <p:nvPr userDrawn="1"/>
        </p:nvCxnSpPr>
        <p:spPr>
          <a:xfrm>
            <a:off x="3203848" y="692696"/>
            <a:ext cx="1008112" cy="0"/>
          </a:xfrm>
          <a:prstGeom prst="line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784976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1283"/>
            <a:ext cx="241128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1187624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全球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曝光度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2195736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落地化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服務</a:t>
            </a:r>
            <a:endParaRPr lang="en-US" altLang="zh-TW" sz="1600" b="1" dirty="0" smtClean="0"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3203848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ea typeface="標楷體" pitchFamily="65" charset="-120"/>
              </a:rPr>
              <a:t>GEM</a:t>
            </a:r>
          </a:p>
          <a:p>
            <a:pPr algn="ctr"/>
            <a:r>
              <a:rPr lang="en-US" altLang="zh-TW" sz="1600" b="1" dirty="0" smtClean="0">
                <a:ea typeface="標楷體" pitchFamily="65" charset="-120"/>
              </a:rPr>
              <a:t>&amp; ELM </a:t>
            </a:r>
          </a:p>
        </p:txBody>
      </p:sp>
      <p:sp>
        <p:nvSpPr>
          <p:cNvPr id="24" name="文字方塊 23"/>
          <p:cNvSpPr txBox="1"/>
          <p:nvPr userDrawn="1"/>
        </p:nvSpPr>
        <p:spPr>
          <a:xfrm>
            <a:off x="4211960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亟待突破</a:t>
            </a:r>
            <a:endParaRPr lang="en-US" altLang="zh-TW" sz="1600" b="1" baseline="0" dirty="0" smtClean="0">
              <a:ea typeface="標楷體" pitchFamily="65" charset="-120"/>
            </a:endParaRPr>
          </a:p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的困境</a:t>
            </a:r>
            <a:endParaRPr lang="en-US" altLang="zh-TW" sz="1600" b="1" baseline="0" dirty="0" smtClean="0"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 userDrawn="1"/>
        </p:nvSpPr>
        <p:spPr>
          <a:xfrm>
            <a:off x="522007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展望及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小結</a:t>
            </a:r>
            <a:endParaRPr lang="en-US" altLang="zh-TW" sz="16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813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 userDrawn="1"/>
        </p:nvSpPr>
        <p:spPr>
          <a:xfrm>
            <a:off x="6300193" y="-248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005A7C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Research Center of HERO</a:t>
            </a:r>
            <a:endParaRPr lang="zh-TW" altLang="en-US" sz="2000" b="1" i="1" dirty="0">
              <a:solidFill>
                <a:srgbClr val="005A7C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2" name="圓角矩形 21"/>
          <p:cNvSpPr/>
          <p:nvPr userDrawn="1"/>
        </p:nvSpPr>
        <p:spPr>
          <a:xfrm>
            <a:off x="179512" y="116632"/>
            <a:ext cx="1008112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 userDrawn="1"/>
        </p:nvSpPr>
        <p:spPr>
          <a:xfrm>
            <a:off x="1187624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 userDrawn="1"/>
        </p:nvSpPr>
        <p:spPr>
          <a:xfrm>
            <a:off x="2195736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 userDrawn="1"/>
        </p:nvSpPr>
        <p:spPr>
          <a:xfrm>
            <a:off x="3203848" y="116632"/>
            <a:ext cx="100811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 userDrawn="1"/>
        </p:nvSpPr>
        <p:spPr>
          <a:xfrm>
            <a:off x="4211960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 userDrawn="1"/>
        </p:nvSpPr>
        <p:spPr>
          <a:xfrm>
            <a:off x="5220072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 userDrawn="1"/>
        </p:nvSpPr>
        <p:spPr>
          <a:xfrm>
            <a:off x="179512" y="692696"/>
            <a:ext cx="8784976" cy="6048672"/>
          </a:xfrm>
          <a:prstGeom prst="roundRect">
            <a:avLst>
              <a:gd name="adj" fmla="val 322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/>
          <p:nvPr userDrawn="1"/>
        </p:nvCxnSpPr>
        <p:spPr>
          <a:xfrm>
            <a:off x="179512" y="332656"/>
            <a:ext cx="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 userDrawn="1"/>
        </p:nvSpPr>
        <p:spPr>
          <a:xfrm>
            <a:off x="179512" y="638132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國立</a:t>
            </a:r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交通大學高等教育開放資源研究中心</a:t>
            </a:r>
            <a:endParaRPr lang="zh-TW" altLang="en-US" sz="1400" b="1" i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 userDrawn="1"/>
        </p:nvSpPr>
        <p:spPr>
          <a:xfrm>
            <a:off x="17951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基本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布局</a:t>
            </a:r>
          </a:p>
        </p:txBody>
      </p:sp>
      <p:cxnSp>
        <p:nvCxnSpPr>
          <p:cNvPr id="38" name="直線接點 37"/>
          <p:cNvCxnSpPr/>
          <p:nvPr userDrawn="1"/>
        </p:nvCxnSpPr>
        <p:spPr>
          <a:xfrm>
            <a:off x="4211960" y="692696"/>
            <a:ext cx="1008112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784976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1283"/>
            <a:ext cx="241128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39" name="文字方塊 38"/>
          <p:cNvSpPr txBox="1"/>
          <p:nvPr userDrawn="1"/>
        </p:nvSpPr>
        <p:spPr>
          <a:xfrm>
            <a:off x="1187624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全球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曝光度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</p:txBody>
      </p:sp>
      <p:sp>
        <p:nvSpPr>
          <p:cNvPr id="40" name="文字方塊 39"/>
          <p:cNvSpPr txBox="1"/>
          <p:nvPr userDrawn="1"/>
        </p:nvSpPr>
        <p:spPr>
          <a:xfrm>
            <a:off x="2195736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落地化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服務</a:t>
            </a:r>
            <a:endParaRPr lang="en-US" altLang="zh-TW" sz="1600" b="1" dirty="0" smtClean="0">
              <a:ea typeface="標楷體" pitchFamily="65" charset="-120"/>
            </a:endParaRPr>
          </a:p>
        </p:txBody>
      </p:sp>
      <p:sp>
        <p:nvSpPr>
          <p:cNvPr id="41" name="文字方塊 40"/>
          <p:cNvSpPr txBox="1"/>
          <p:nvPr userDrawn="1"/>
        </p:nvSpPr>
        <p:spPr>
          <a:xfrm>
            <a:off x="3203848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ea typeface="標楷體" pitchFamily="65" charset="-120"/>
              </a:rPr>
              <a:t>GEM</a:t>
            </a:r>
          </a:p>
          <a:p>
            <a:pPr algn="ctr"/>
            <a:r>
              <a:rPr lang="en-US" altLang="zh-TW" sz="1600" b="1" dirty="0" smtClean="0">
                <a:ea typeface="標楷體" pitchFamily="65" charset="-120"/>
              </a:rPr>
              <a:t>&amp; ELM </a:t>
            </a:r>
          </a:p>
        </p:txBody>
      </p:sp>
      <p:sp>
        <p:nvSpPr>
          <p:cNvPr id="42" name="文字方塊 41"/>
          <p:cNvSpPr txBox="1"/>
          <p:nvPr userDrawn="1"/>
        </p:nvSpPr>
        <p:spPr>
          <a:xfrm>
            <a:off x="4211960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亟待突破</a:t>
            </a:r>
            <a:endParaRPr lang="en-US" altLang="zh-TW" sz="1600" b="1" baseline="0" dirty="0" smtClean="0">
              <a:ea typeface="標楷體" pitchFamily="65" charset="-120"/>
            </a:endParaRPr>
          </a:p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的困境</a:t>
            </a:r>
            <a:endParaRPr lang="en-US" altLang="zh-TW" sz="1600" b="1" baseline="0" dirty="0" smtClean="0">
              <a:ea typeface="標楷體" pitchFamily="65" charset="-120"/>
            </a:endParaRPr>
          </a:p>
        </p:txBody>
      </p:sp>
      <p:sp>
        <p:nvSpPr>
          <p:cNvPr id="43" name="文字方塊 42"/>
          <p:cNvSpPr txBox="1"/>
          <p:nvPr userDrawn="1"/>
        </p:nvSpPr>
        <p:spPr>
          <a:xfrm>
            <a:off x="522007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展望及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小結</a:t>
            </a:r>
            <a:endParaRPr lang="en-US" altLang="zh-TW" sz="16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5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 userDrawn="1"/>
        </p:nvSpPr>
        <p:spPr>
          <a:xfrm>
            <a:off x="6300193" y="-248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005A7C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Research Center of HERO</a:t>
            </a:r>
            <a:endParaRPr lang="zh-TW" altLang="en-US" sz="2000" b="1" i="1" dirty="0">
              <a:solidFill>
                <a:srgbClr val="005A7C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圓角矩形 4"/>
          <p:cNvSpPr/>
          <p:nvPr userDrawn="1"/>
        </p:nvSpPr>
        <p:spPr>
          <a:xfrm>
            <a:off x="179512" y="116632"/>
            <a:ext cx="1008112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1187624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2195736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 userDrawn="1"/>
        </p:nvSpPr>
        <p:spPr>
          <a:xfrm>
            <a:off x="3203848" y="116632"/>
            <a:ext cx="100811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>
            <a:off x="4211960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 userDrawn="1"/>
        </p:nvSpPr>
        <p:spPr>
          <a:xfrm>
            <a:off x="5220072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 userDrawn="1"/>
        </p:nvSpPr>
        <p:spPr>
          <a:xfrm>
            <a:off x="179512" y="692696"/>
            <a:ext cx="8784976" cy="6048672"/>
          </a:xfrm>
          <a:prstGeom prst="roundRect">
            <a:avLst>
              <a:gd name="adj" fmla="val 322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179512" y="332656"/>
            <a:ext cx="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 userDrawn="1"/>
        </p:nvSpPr>
        <p:spPr>
          <a:xfrm>
            <a:off x="179512" y="638132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國立</a:t>
            </a:r>
            <a:r>
              <a:rPr lang="zh-TW" altLang="en-US" sz="1400" b="1" i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交通大學高等教育開放資源研究中心</a:t>
            </a:r>
            <a:endParaRPr lang="zh-TW" altLang="en-US" sz="1400" b="1" i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17951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基本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布局</a:t>
            </a:r>
          </a:p>
        </p:txBody>
      </p:sp>
      <p:cxnSp>
        <p:nvCxnSpPr>
          <p:cNvPr id="20" name="直線接點 19"/>
          <p:cNvCxnSpPr/>
          <p:nvPr userDrawn="1"/>
        </p:nvCxnSpPr>
        <p:spPr>
          <a:xfrm>
            <a:off x="5214912" y="692696"/>
            <a:ext cx="1008112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784976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1283"/>
            <a:ext cx="241128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1187624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全球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latin typeface="+mn-lt"/>
                <a:ea typeface="標楷體" pitchFamily="65" charset="-120"/>
              </a:rPr>
              <a:t>曝光度</a:t>
            </a:r>
            <a:endParaRPr lang="en-US" altLang="zh-TW" sz="1600" b="1" dirty="0" smtClean="0">
              <a:latin typeface="+mn-lt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2195736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落地化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服務</a:t>
            </a:r>
            <a:endParaRPr lang="en-US" altLang="zh-TW" sz="1600" b="1" dirty="0" smtClean="0"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3203848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ea typeface="標楷體" pitchFamily="65" charset="-120"/>
              </a:rPr>
              <a:t>GEM</a:t>
            </a:r>
          </a:p>
          <a:p>
            <a:pPr algn="ctr"/>
            <a:r>
              <a:rPr lang="en-US" altLang="zh-TW" sz="1600" b="1" dirty="0" smtClean="0">
                <a:ea typeface="標楷體" pitchFamily="65" charset="-120"/>
              </a:rPr>
              <a:t>&amp; ELM </a:t>
            </a:r>
          </a:p>
        </p:txBody>
      </p:sp>
      <p:sp>
        <p:nvSpPr>
          <p:cNvPr id="24" name="文字方塊 23"/>
          <p:cNvSpPr txBox="1"/>
          <p:nvPr userDrawn="1"/>
        </p:nvSpPr>
        <p:spPr>
          <a:xfrm>
            <a:off x="4211960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亟待突破</a:t>
            </a:r>
            <a:endParaRPr lang="en-US" altLang="zh-TW" sz="1600" b="1" baseline="0" dirty="0" smtClean="0">
              <a:ea typeface="標楷體" pitchFamily="65" charset="-120"/>
            </a:endParaRPr>
          </a:p>
          <a:p>
            <a:pPr algn="ctr"/>
            <a:r>
              <a:rPr lang="zh-TW" altLang="en-US" sz="1600" b="1" baseline="0" dirty="0" smtClean="0">
                <a:ea typeface="標楷體" pitchFamily="65" charset="-120"/>
              </a:rPr>
              <a:t>的困境</a:t>
            </a:r>
            <a:endParaRPr lang="en-US" altLang="zh-TW" sz="1600" b="1" baseline="0" dirty="0" smtClean="0"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 userDrawn="1"/>
        </p:nvSpPr>
        <p:spPr>
          <a:xfrm>
            <a:off x="5220072" y="1166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展望及</a:t>
            </a:r>
            <a:endParaRPr lang="en-US" altLang="zh-TW" sz="1600" b="1" dirty="0" smtClean="0">
              <a:ea typeface="標楷體" pitchFamily="65" charset="-120"/>
            </a:endParaRPr>
          </a:p>
          <a:p>
            <a:pPr algn="ctr"/>
            <a:r>
              <a:rPr lang="zh-TW" altLang="en-US" sz="1600" b="1" dirty="0" smtClean="0">
                <a:ea typeface="標楷體" pitchFamily="65" charset="-120"/>
              </a:rPr>
              <a:t>小結</a:t>
            </a:r>
            <a:endParaRPr lang="en-US" altLang="zh-TW" sz="16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45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 userDrawn="1"/>
        </p:nvSpPr>
        <p:spPr>
          <a:xfrm>
            <a:off x="6300193" y="-248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005A7C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Research Center of HERO</a:t>
            </a:r>
            <a:endParaRPr lang="zh-TW" altLang="en-US" sz="2000" b="1" i="1" dirty="0">
              <a:solidFill>
                <a:srgbClr val="005A7C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圓角矩形 4"/>
          <p:cNvSpPr/>
          <p:nvPr userDrawn="1"/>
        </p:nvSpPr>
        <p:spPr>
          <a:xfrm>
            <a:off x="179512" y="116632"/>
            <a:ext cx="1008112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1187624" y="116632"/>
            <a:ext cx="100811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2195736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 userDrawn="1"/>
        </p:nvSpPr>
        <p:spPr>
          <a:xfrm>
            <a:off x="3203848" y="116632"/>
            <a:ext cx="100811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>
            <a:off x="4211960" y="116632"/>
            <a:ext cx="10081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 userDrawn="1"/>
        </p:nvSpPr>
        <p:spPr>
          <a:xfrm>
            <a:off x="5220072" y="116632"/>
            <a:ext cx="100811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 userDrawn="1"/>
        </p:nvSpPr>
        <p:spPr>
          <a:xfrm>
            <a:off x="179512" y="692696"/>
            <a:ext cx="8784976" cy="6048672"/>
          </a:xfrm>
          <a:prstGeom prst="roundRect">
            <a:avLst>
              <a:gd name="adj" fmla="val 3228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179512" y="332656"/>
            <a:ext cx="0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 userDrawn="1"/>
        </p:nvSpPr>
        <p:spPr>
          <a:xfrm>
            <a:off x="179512" y="638132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i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國立交通大學高等教育開放資源研究中心</a:t>
            </a:r>
            <a:endParaRPr lang="zh-TW" altLang="en-US" sz="1400" b="1" i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接點 19"/>
          <p:cNvCxnSpPr/>
          <p:nvPr userDrawn="1"/>
        </p:nvCxnSpPr>
        <p:spPr>
          <a:xfrm>
            <a:off x="5214912" y="692696"/>
            <a:ext cx="10081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784976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1283"/>
            <a:ext cx="2411288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41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58896"/>
            <a:ext cx="7812360" cy="576063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5496" y="6492875"/>
            <a:ext cx="3203376" cy="36512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259632" y="574969"/>
            <a:ext cx="6696744" cy="45719"/>
          </a:xfrm>
          <a:prstGeom prst="rect">
            <a:avLst/>
          </a:prstGeom>
          <a:gradFill>
            <a:gsLst>
              <a:gs pos="2000">
                <a:srgbClr val="1996AF"/>
              </a:gs>
              <a:gs pos="100000">
                <a:srgbClr val="4F6228">
                  <a:tint val="23500"/>
                  <a:satMod val="160000"/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5926" r="17403" b="31621"/>
          <a:stretch>
            <a:fillRect/>
          </a:stretch>
        </p:blipFill>
        <p:spPr bwMode="auto">
          <a:xfrm>
            <a:off x="56330" y="125157"/>
            <a:ext cx="1203302" cy="584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文件\MOOC文件(第一天報到時建華給我的)\HERO專區\HERO\LOGO\LOGO\a 圓點+文字\png 去背檔案\0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7"/>
          <a:stretch>
            <a:fillRect/>
          </a:stretch>
        </p:blipFill>
        <p:spPr bwMode="auto">
          <a:xfrm>
            <a:off x="8028384" y="6567800"/>
            <a:ext cx="1126628" cy="4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1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6866-C704-45D7-A8B2-00CD928C5F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7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9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15AB-46E2-424D-B302-4AAD0EEFAA0D}" type="datetimeFigureOut">
              <a:rPr lang="zh-TW" altLang="en-US" smtClean="0"/>
              <a:pPr/>
              <a:t>2015/2/23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9E9D9-2FCB-439E-B310-AECFBF89A8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4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g.mit.edu/newsoffice/images/article_images/original/20120501141221-1.jp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docid=geAJQrxNWAJt7M&amp;tbnid=jEVIZsCMSWZMyM:&amp;ved=0CAUQjRw&amp;url=http://ufoportugal.blogspot.com/2012_01_01_archive.html&amp;ei=IDk0U8jKGcewkAXzm4HYAw&amp;psig=AFQjCNEU0orEJhf3sRgXiSOqrpnkM6FhcQ&amp;ust=1396017498674879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docid=geAJQrxNWAJt7M&amp;tbnid=jEVIZsCMSWZMyM:&amp;ved=0CAUQjRw&amp;url=http://ufoportugal.blogspot.com/2012_01_01_archive.html&amp;ei=IDk0U8jKGcewkAXzm4HYAw&amp;psig=AFQjCNEU0orEJhf3sRgXiSOqrpnkM6FhcQ&amp;ust=1396017498674879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docid=geAJQrxNWAJt7M&amp;tbnid=jEVIZsCMSWZMyM:&amp;ved=0CAUQjRw&amp;url=http://ufoportugal.blogspot.com/2012_01_01_archive.html&amp;ei=IDk0U8jKGcewkAXzm4HYAw&amp;psig=AFQjCNEU0orEJhf3sRgXiSOqrpnkM6FhcQ&amp;ust=1396017498674879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95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95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" name="Picture 2" descr="D:\Documents\交通大學\教學\開放式課程\高教開放資源中心\2014.4.9 ewant 育網 bann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-10751"/>
            <a:ext cx="9145588" cy="43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6876256" y="3356992"/>
            <a:ext cx="2160240" cy="1053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Picture 4" descr="D:\文件\MOOC文件(第一天報到時建華給我的)\HERO專區\HERO\LOGO\LOGO\a 圓點+文字\png 去背檔案\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7"/>
          <a:stretch>
            <a:fillRect/>
          </a:stretch>
        </p:blipFill>
        <p:spPr bwMode="auto">
          <a:xfrm>
            <a:off x="7981875" y="6336704"/>
            <a:ext cx="1126628" cy="4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6948263" y="6624736"/>
            <a:ext cx="2195736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4334120" y="6577607"/>
            <a:ext cx="484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Research Center of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igher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ducational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esources for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penness</a:t>
            </a:r>
            <a:endParaRPr lang="zh-TW" altLang="en-US" sz="1400" b="1" dirty="0">
              <a:solidFill>
                <a:srgbClr val="005A7C"/>
              </a:solidFill>
              <a:latin typeface="+mn-lt"/>
            </a:endParaRPr>
          </a:p>
        </p:txBody>
      </p:sp>
      <p:pic>
        <p:nvPicPr>
          <p:cNvPr id="33" name="Picture 2" descr="未标题-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371"/>
            <a:ext cx="9144000" cy="33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未标题-3-01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3" t="25323" r="4562" b="32796"/>
          <a:stretch>
            <a:fillRect/>
          </a:stretch>
        </p:blipFill>
        <p:spPr bwMode="auto">
          <a:xfrm>
            <a:off x="5127616" y="4012009"/>
            <a:ext cx="40259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5926" r="17403" b="31621"/>
          <a:stretch>
            <a:fillRect/>
          </a:stretch>
        </p:blipFill>
        <p:spPr bwMode="auto">
          <a:xfrm>
            <a:off x="323528" y="620688"/>
            <a:ext cx="2220921" cy="107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群組 35"/>
          <p:cNvGrpSpPr/>
          <p:nvPr/>
        </p:nvGrpSpPr>
        <p:grpSpPr>
          <a:xfrm>
            <a:off x="5076056" y="3919714"/>
            <a:ext cx="2762472" cy="949446"/>
            <a:chOff x="4378995" y="4725143"/>
            <a:chExt cx="3873525" cy="1800200"/>
          </a:xfrm>
          <a:effectLst>
            <a:outerShdw blurRad="889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7" name="矩形 36"/>
            <p:cNvSpPr/>
            <p:nvPr/>
          </p:nvSpPr>
          <p:spPr>
            <a:xfrm>
              <a:off x="4378995" y="4725143"/>
              <a:ext cx="3873525" cy="1800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TW" sz="4000" b="1" dirty="0" smtClean="0"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 smtClean="0"/>
                <a:t>Taiwan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L</a:t>
              </a:r>
              <a:r>
                <a:rPr lang="en-US" altLang="zh-TW" sz="1200" b="1" dirty="0"/>
                <a:t>earning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I</a:t>
              </a:r>
              <a:r>
                <a:rPr lang="en-US" altLang="zh-TW" sz="1200" b="1" dirty="0"/>
                <a:t>nitiative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F</a:t>
              </a:r>
              <a:r>
                <a:rPr lang="en-US" altLang="zh-TW" sz="1200" b="1" dirty="0"/>
                <a:t>or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E</a:t>
              </a:r>
              <a:r>
                <a:rPr lang="en-US" altLang="zh-TW" sz="1200" b="1" dirty="0"/>
                <a:t>veryone </a:t>
              </a:r>
              <a:endParaRPr lang="zh-TW" altLang="en-US" sz="1200" b="1" dirty="0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7" y="4805202"/>
              <a:ext cx="3768346" cy="1032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平行四邊形 38"/>
          <p:cNvSpPr/>
          <p:nvPr/>
        </p:nvSpPr>
        <p:spPr>
          <a:xfrm>
            <a:off x="3635896" y="3093574"/>
            <a:ext cx="1584176" cy="1031092"/>
          </a:xfrm>
          <a:prstGeom prst="parallelogram">
            <a:avLst>
              <a:gd name="adj" fmla="val 5631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Picture 4" descr="D:\文件\MOOC文件(第一天報到時建華給我的)\HERO專區\HERO\LOGO\LOGO\a 圓點+文字\png 去背檔案\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7"/>
          <a:stretch>
            <a:fillRect/>
          </a:stretch>
        </p:blipFill>
        <p:spPr bwMode="auto">
          <a:xfrm>
            <a:off x="107504" y="6567800"/>
            <a:ext cx="1126628" cy="4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字方塊 40"/>
          <p:cNvSpPr txBox="1"/>
          <p:nvPr/>
        </p:nvSpPr>
        <p:spPr>
          <a:xfrm>
            <a:off x="1234132" y="6544827"/>
            <a:ext cx="484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Research Center of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igher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ducational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esources for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penness</a:t>
            </a:r>
            <a:endParaRPr lang="zh-TW" altLang="en-US" sz="1400" i="1" dirty="0">
              <a:solidFill>
                <a:srgbClr val="005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25799"/>
            <a:ext cx="1409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004048" y="5049866"/>
            <a:ext cx="49659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1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李威儀 </a:t>
            </a:r>
            <a:endParaRPr kumimoji="1" lang="en-US" altLang="zh-TW" sz="1400" b="1" dirty="0">
              <a:solidFill>
                <a:srgbClr val="005A7C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1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國立交通大學  高等教育</a:t>
            </a:r>
            <a:r>
              <a:rPr kumimoji="1" lang="zh-TW" altLang="en-US" sz="1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開放資源研究中心　</a:t>
            </a:r>
            <a:r>
              <a:rPr kumimoji="1" lang="zh-TW" altLang="en-US" sz="1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主任</a:t>
            </a:r>
            <a:endParaRPr kumimoji="1" lang="en-US" altLang="zh-TW" sz="14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1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電子</a:t>
            </a:r>
            <a:r>
              <a:rPr kumimoji="1" lang="zh-TW" altLang="en-US" sz="1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物理系 教授</a:t>
            </a:r>
            <a:endParaRPr kumimoji="1" lang="en-US" altLang="zh-TW" sz="14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zh-TW" sz="1400" b="1" dirty="0" smtClean="0">
                <a:solidFill>
                  <a:srgbClr val="005A7C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wilee@mail.nctu.edu.tw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6388654" y="309533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5A7C"/>
                </a:solidFill>
              </a:rPr>
              <a:t>2015.02.24</a:t>
            </a:r>
            <a:endParaRPr lang="zh-TW" altLang="en-US" b="1" dirty="0">
              <a:solidFill>
                <a:srgbClr val="005A7C"/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90731" y="4367607"/>
            <a:ext cx="7162028" cy="1464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TW" altLang="en-US" sz="3600" dirty="0">
              <a:solidFill>
                <a:srgbClr val="005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7504" y="4365104"/>
            <a:ext cx="4706738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開放</a:t>
            </a:r>
            <a:r>
              <a:rPr lang="zh-TW" altLang="en-US" sz="3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lang="zh-TW" altLang="en-US" sz="3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去哪兒</a:t>
            </a:r>
            <a:endParaRPr lang="en-US" altLang="zh-TW" sz="36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/>
                <a:ea typeface="標楷體"/>
              </a:rPr>
              <a:t>－ 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 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OCW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到 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到 翻轉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 descr="D:\Documents\交通大學\開放教育\ewant 育網\2015 羊年行大運圖片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4096"/>
            <a:ext cx="9148352" cy="33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開放式課程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開放式</a:t>
            </a:r>
            <a:r>
              <a:rPr lang="zh-TW" altLang="en-US" u="sng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課程教材 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lang="en-US" altLang="zh-TW" dirty="0" err="1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OpenCourseWare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, OCW)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 descr="http://www.socialmediamarketing.com.au/wp-content/uploads/2010/11/socialnetwork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519238"/>
            <a:ext cx="6321425" cy="474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179388" y="1557338"/>
            <a:ext cx="34163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過去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OCW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是單向學習模式 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只提供課程內容（影音或教材）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學校是不主動的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不提供諮詢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不提供練習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不提供認證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不提供互動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學習者是孤立的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沒有諮詢物件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沒有練習管道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沒有評量方法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沒有同儕溝通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4857750" y="3048000"/>
            <a:ext cx="619125" cy="333375"/>
          </a:xfrm>
          <a:custGeom>
            <a:avLst/>
            <a:gdLst>
              <a:gd name="connsiteX0" fmla="*/ 14288 w 619125"/>
              <a:gd name="connsiteY0" fmla="*/ 161925 h 333375"/>
              <a:gd name="connsiteX1" fmla="*/ 447675 w 619125"/>
              <a:gd name="connsiteY1" fmla="*/ 0 h 333375"/>
              <a:gd name="connsiteX2" fmla="*/ 619125 w 619125"/>
              <a:gd name="connsiteY2" fmla="*/ 95250 h 333375"/>
              <a:gd name="connsiteX3" fmla="*/ 414338 w 619125"/>
              <a:gd name="connsiteY3" fmla="*/ 333375 h 333375"/>
              <a:gd name="connsiteX4" fmla="*/ 0 w 619125"/>
              <a:gd name="connsiteY4" fmla="*/ 261938 h 333375"/>
              <a:gd name="connsiteX5" fmla="*/ 14288 w 619125"/>
              <a:gd name="connsiteY5" fmla="*/ 1619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125" h="333375">
                <a:moveTo>
                  <a:pt x="14288" y="161925"/>
                </a:moveTo>
                <a:lnTo>
                  <a:pt x="447675" y="0"/>
                </a:lnTo>
                <a:lnTo>
                  <a:pt x="619125" y="95250"/>
                </a:lnTo>
                <a:lnTo>
                  <a:pt x="414338" y="333375"/>
                </a:lnTo>
                <a:lnTo>
                  <a:pt x="0" y="261938"/>
                </a:lnTo>
                <a:lnTo>
                  <a:pt x="14288" y="1619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4371975" y="3262313"/>
            <a:ext cx="538163" cy="504825"/>
          </a:xfrm>
          <a:custGeom>
            <a:avLst/>
            <a:gdLst>
              <a:gd name="connsiteX0" fmla="*/ 0 w 538163"/>
              <a:gd name="connsiteY0" fmla="*/ 381000 h 504825"/>
              <a:gd name="connsiteX1" fmla="*/ 323850 w 538163"/>
              <a:gd name="connsiteY1" fmla="*/ 0 h 504825"/>
              <a:gd name="connsiteX2" fmla="*/ 538163 w 538163"/>
              <a:gd name="connsiteY2" fmla="*/ 233362 h 504825"/>
              <a:gd name="connsiteX3" fmla="*/ 414338 w 538163"/>
              <a:gd name="connsiteY3" fmla="*/ 404812 h 504825"/>
              <a:gd name="connsiteX4" fmla="*/ 57150 w 538163"/>
              <a:gd name="connsiteY4" fmla="*/ 504825 h 504825"/>
              <a:gd name="connsiteX5" fmla="*/ 0 w 538163"/>
              <a:gd name="connsiteY5" fmla="*/ 38100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163" h="504825">
                <a:moveTo>
                  <a:pt x="0" y="381000"/>
                </a:moveTo>
                <a:lnTo>
                  <a:pt x="323850" y="0"/>
                </a:lnTo>
                <a:lnTo>
                  <a:pt x="538163" y="233362"/>
                </a:lnTo>
                <a:lnTo>
                  <a:pt x="414338" y="404812"/>
                </a:lnTo>
                <a:lnTo>
                  <a:pt x="57150" y="504825"/>
                </a:lnTo>
                <a:lnTo>
                  <a:pt x="0" y="38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448175" y="3767138"/>
            <a:ext cx="461963" cy="585787"/>
          </a:xfrm>
          <a:custGeom>
            <a:avLst/>
            <a:gdLst>
              <a:gd name="connsiteX0" fmla="*/ 0 w 461963"/>
              <a:gd name="connsiteY0" fmla="*/ 52387 h 585787"/>
              <a:gd name="connsiteX1" fmla="*/ 219075 w 461963"/>
              <a:gd name="connsiteY1" fmla="*/ 585787 h 585787"/>
              <a:gd name="connsiteX2" fmla="*/ 461963 w 461963"/>
              <a:gd name="connsiteY2" fmla="*/ 238125 h 585787"/>
              <a:gd name="connsiteX3" fmla="*/ 423863 w 461963"/>
              <a:gd name="connsiteY3" fmla="*/ 85725 h 585787"/>
              <a:gd name="connsiteX4" fmla="*/ 71438 w 461963"/>
              <a:gd name="connsiteY4" fmla="*/ 0 h 585787"/>
              <a:gd name="connsiteX5" fmla="*/ 0 w 461963"/>
              <a:gd name="connsiteY5" fmla="*/ 52387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963" h="585787">
                <a:moveTo>
                  <a:pt x="0" y="52387"/>
                </a:moveTo>
                <a:lnTo>
                  <a:pt x="219075" y="585787"/>
                </a:lnTo>
                <a:lnTo>
                  <a:pt x="461963" y="238125"/>
                </a:lnTo>
                <a:lnTo>
                  <a:pt x="423863" y="85725"/>
                </a:lnTo>
                <a:lnTo>
                  <a:pt x="71438" y="0"/>
                </a:lnTo>
                <a:lnTo>
                  <a:pt x="0" y="523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4867275" y="4262438"/>
            <a:ext cx="785813" cy="385762"/>
          </a:xfrm>
          <a:custGeom>
            <a:avLst/>
            <a:gdLst>
              <a:gd name="connsiteX0" fmla="*/ 0 w 785813"/>
              <a:gd name="connsiteY0" fmla="*/ 176212 h 385762"/>
              <a:gd name="connsiteX1" fmla="*/ 742950 w 785813"/>
              <a:gd name="connsiteY1" fmla="*/ 385762 h 385762"/>
              <a:gd name="connsiteX2" fmla="*/ 785813 w 785813"/>
              <a:gd name="connsiteY2" fmla="*/ 200025 h 385762"/>
              <a:gd name="connsiteX3" fmla="*/ 457200 w 785813"/>
              <a:gd name="connsiteY3" fmla="*/ 0 h 385762"/>
              <a:gd name="connsiteX4" fmla="*/ 4763 w 785813"/>
              <a:gd name="connsiteY4" fmla="*/ 28575 h 385762"/>
              <a:gd name="connsiteX5" fmla="*/ 0 w 785813"/>
              <a:gd name="connsiteY5" fmla="*/ 176212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13" h="385762">
                <a:moveTo>
                  <a:pt x="0" y="176212"/>
                </a:moveTo>
                <a:lnTo>
                  <a:pt x="742950" y="385762"/>
                </a:lnTo>
                <a:lnTo>
                  <a:pt x="785813" y="200025"/>
                </a:lnTo>
                <a:lnTo>
                  <a:pt x="457200" y="0"/>
                </a:lnTo>
                <a:lnTo>
                  <a:pt x="4763" y="28575"/>
                </a:lnTo>
                <a:lnTo>
                  <a:pt x="0" y="176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5862638" y="4219575"/>
            <a:ext cx="804862" cy="376238"/>
          </a:xfrm>
          <a:custGeom>
            <a:avLst/>
            <a:gdLst>
              <a:gd name="connsiteX0" fmla="*/ 180975 w 804862"/>
              <a:gd name="connsiteY0" fmla="*/ 376238 h 376238"/>
              <a:gd name="connsiteX1" fmla="*/ 804862 w 804862"/>
              <a:gd name="connsiteY1" fmla="*/ 119063 h 376238"/>
              <a:gd name="connsiteX2" fmla="*/ 685800 w 804862"/>
              <a:gd name="connsiteY2" fmla="*/ 19050 h 376238"/>
              <a:gd name="connsiteX3" fmla="*/ 257175 w 804862"/>
              <a:gd name="connsiteY3" fmla="*/ 0 h 376238"/>
              <a:gd name="connsiteX4" fmla="*/ 0 w 804862"/>
              <a:gd name="connsiteY4" fmla="*/ 300038 h 376238"/>
              <a:gd name="connsiteX5" fmla="*/ 180975 w 804862"/>
              <a:gd name="connsiteY5" fmla="*/ 376238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862" h="376238">
                <a:moveTo>
                  <a:pt x="180975" y="376238"/>
                </a:moveTo>
                <a:lnTo>
                  <a:pt x="804862" y="119063"/>
                </a:lnTo>
                <a:lnTo>
                  <a:pt x="685800" y="19050"/>
                </a:lnTo>
                <a:lnTo>
                  <a:pt x="257175" y="0"/>
                </a:lnTo>
                <a:lnTo>
                  <a:pt x="0" y="300038"/>
                </a:lnTo>
                <a:lnTo>
                  <a:pt x="180975" y="3762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6410325" y="3805238"/>
            <a:ext cx="552450" cy="466725"/>
          </a:xfrm>
          <a:custGeom>
            <a:avLst/>
            <a:gdLst>
              <a:gd name="connsiteX0" fmla="*/ 338138 w 552450"/>
              <a:gd name="connsiteY0" fmla="*/ 466725 h 466725"/>
              <a:gd name="connsiteX1" fmla="*/ 552450 w 552450"/>
              <a:gd name="connsiteY1" fmla="*/ 0 h 466725"/>
              <a:gd name="connsiteX2" fmla="*/ 90488 w 552450"/>
              <a:gd name="connsiteY2" fmla="*/ 9525 h 466725"/>
              <a:gd name="connsiteX3" fmla="*/ 0 w 552450"/>
              <a:gd name="connsiteY3" fmla="*/ 242887 h 466725"/>
              <a:gd name="connsiteX4" fmla="*/ 338138 w 552450"/>
              <a:gd name="connsiteY4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" h="466725">
                <a:moveTo>
                  <a:pt x="338138" y="466725"/>
                </a:moveTo>
                <a:lnTo>
                  <a:pt x="552450" y="0"/>
                </a:lnTo>
                <a:lnTo>
                  <a:pt x="90488" y="9525"/>
                </a:lnTo>
                <a:lnTo>
                  <a:pt x="0" y="242887"/>
                </a:lnTo>
                <a:lnTo>
                  <a:pt x="338138" y="4667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6348413" y="3214688"/>
            <a:ext cx="585787" cy="519112"/>
          </a:xfrm>
          <a:custGeom>
            <a:avLst/>
            <a:gdLst>
              <a:gd name="connsiteX0" fmla="*/ 581025 w 585787"/>
              <a:gd name="connsiteY0" fmla="*/ 452437 h 519112"/>
              <a:gd name="connsiteX1" fmla="*/ 247650 w 585787"/>
              <a:gd name="connsiteY1" fmla="*/ 0 h 519112"/>
              <a:gd name="connsiteX2" fmla="*/ 0 w 585787"/>
              <a:gd name="connsiteY2" fmla="*/ 347662 h 519112"/>
              <a:gd name="connsiteX3" fmla="*/ 585787 w 585787"/>
              <a:gd name="connsiteY3" fmla="*/ 519112 h 519112"/>
              <a:gd name="connsiteX4" fmla="*/ 581025 w 585787"/>
              <a:gd name="connsiteY4" fmla="*/ 452437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7" h="519112">
                <a:moveTo>
                  <a:pt x="581025" y="452437"/>
                </a:moveTo>
                <a:lnTo>
                  <a:pt x="247650" y="0"/>
                </a:lnTo>
                <a:lnTo>
                  <a:pt x="0" y="347662"/>
                </a:lnTo>
                <a:lnTo>
                  <a:pt x="585787" y="519112"/>
                </a:lnTo>
                <a:lnTo>
                  <a:pt x="581025" y="452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5819775" y="3105150"/>
            <a:ext cx="557213" cy="247650"/>
          </a:xfrm>
          <a:custGeom>
            <a:avLst/>
            <a:gdLst>
              <a:gd name="connsiteX0" fmla="*/ 557213 w 557213"/>
              <a:gd name="connsiteY0" fmla="*/ 71438 h 247650"/>
              <a:gd name="connsiteX1" fmla="*/ 95250 w 557213"/>
              <a:gd name="connsiteY1" fmla="*/ 0 h 247650"/>
              <a:gd name="connsiteX2" fmla="*/ 0 w 557213"/>
              <a:gd name="connsiteY2" fmla="*/ 57150 h 247650"/>
              <a:gd name="connsiteX3" fmla="*/ 138113 w 557213"/>
              <a:gd name="connsiteY3" fmla="*/ 247650 h 247650"/>
              <a:gd name="connsiteX4" fmla="*/ 523875 w 557213"/>
              <a:gd name="connsiteY4" fmla="*/ 161925 h 247650"/>
              <a:gd name="connsiteX5" fmla="*/ 557213 w 557213"/>
              <a:gd name="connsiteY5" fmla="*/ 71438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213" h="247650">
                <a:moveTo>
                  <a:pt x="557213" y="71438"/>
                </a:moveTo>
                <a:lnTo>
                  <a:pt x="95250" y="0"/>
                </a:lnTo>
                <a:lnTo>
                  <a:pt x="0" y="57150"/>
                </a:lnTo>
                <a:lnTo>
                  <a:pt x="138113" y="247650"/>
                </a:lnTo>
                <a:lnTo>
                  <a:pt x="523875" y="161925"/>
                </a:lnTo>
                <a:lnTo>
                  <a:pt x="557213" y="7143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467011" y="3004630"/>
            <a:ext cx="2356073" cy="1601216"/>
          </a:xfrm>
          <a:prstGeom prst="rect">
            <a:avLst/>
          </a:prstGeom>
          <a:noFill/>
        </p:spPr>
        <p:txBody>
          <a:bodyPr wrap="none">
            <a:prstTxWarp prst="textArchDownPour">
              <a:avLst>
                <a:gd name="adj1" fmla="val 1364224"/>
                <a:gd name="adj2" fmla="val 63085"/>
              </a:avLst>
            </a:prstTxWarp>
            <a:sp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只提供課程內容！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259632" y="692695"/>
            <a:ext cx="7704856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OCW 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不是一門真正的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“ 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課程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”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7925" y="5313982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對在學及正在學習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這門課程的學生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是很有幫助的 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67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又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去</a:t>
            </a:r>
            <a:r>
              <a:rPr lang="en-US" altLang="zh-TW" dirty="0" err="1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google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了一下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100</a:t>
            </a:fld>
            <a:endParaRPr lang="zh-TW" altLang="en-US" dirty="0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140568"/>
              </p:ext>
            </p:extLst>
          </p:nvPr>
        </p:nvGraphicFramePr>
        <p:xfrm>
          <a:off x="611560" y="671725"/>
          <a:ext cx="8136904" cy="295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843808" y="27493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（色情）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308849"/>
              </p:ext>
            </p:extLst>
          </p:nvPr>
        </p:nvGraphicFramePr>
        <p:xfrm>
          <a:off x="611560" y="3660022"/>
          <a:ext cx="8136904" cy="295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843808" y="57396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（色情）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496" y="481215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a typeface="微軟正黑體" panose="020B0604030504040204" pitchFamily="34" charset="-120"/>
              </a:rPr>
              <a:t>2014 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年：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496" y="1787814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a typeface="微軟正黑體" panose="020B0604030504040204" pitchFamily="34" charset="-120"/>
              </a:rPr>
              <a:t>2004 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年：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3402000" y="3564000"/>
            <a:ext cx="0" cy="4050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212000" y="3564000"/>
            <a:ext cx="0" cy="14850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022000" y="3564000"/>
            <a:ext cx="0" cy="135000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832000" y="3564000"/>
            <a:ext cx="0" cy="112500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6687000" y="3564000"/>
            <a:ext cx="0" cy="157500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7542000" y="3564000"/>
            <a:ext cx="0" cy="157500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462613" y="3507335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X5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227613" y="3912335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X9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022000" y="3924000"/>
            <a:ext cx="6559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2">
                    <a:lumMod val="25000"/>
                  </a:schemeClr>
                </a:solidFill>
              </a:rPr>
              <a:t>X60</a:t>
            </a:r>
            <a:endParaRPr lang="zh-TW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851051" y="3912335"/>
            <a:ext cx="6559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X75</a:t>
            </a:r>
            <a:endParaRPr lang="zh-TW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751051" y="3924000"/>
            <a:ext cx="6559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X70</a:t>
            </a:r>
            <a:endParaRPr lang="zh-TW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581542" y="39240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</a:rPr>
              <a:t>X5</a:t>
            </a:r>
            <a:endParaRPr lang="zh-TW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" name="Picture 2" descr="D:\Documents\交通大學\教學\開放式課程\高教開放資源中心\2014.4.9 ewant 育網 bann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-10751"/>
            <a:ext cx="9145588" cy="43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6876256" y="3356992"/>
            <a:ext cx="2160240" cy="1053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Picture 4" descr="D:\文件\MOOC文件(第一天報到時建華給我的)\HERO專區\HERO\LOGO\LOGO\a 圓點+文字\png 去背檔案\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7"/>
          <a:stretch>
            <a:fillRect/>
          </a:stretch>
        </p:blipFill>
        <p:spPr bwMode="auto">
          <a:xfrm>
            <a:off x="7981875" y="6336704"/>
            <a:ext cx="1126628" cy="4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6948263" y="6624736"/>
            <a:ext cx="2195736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4334120" y="6577607"/>
            <a:ext cx="484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Research Center of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igher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ducational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esources for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penness</a:t>
            </a:r>
            <a:endParaRPr lang="zh-TW" altLang="en-US" sz="1400" b="1" dirty="0">
              <a:solidFill>
                <a:srgbClr val="005A7C"/>
              </a:solidFill>
              <a:latin typeface="+mn-lt"/>
            </a:endParaRPr>
          </a:p>
        </p:txBody>
      </p:sp>
      <p:pic>
        <p:nvPicPr>
          <p:cNvPr id="33" name="Picture 2" descr="未标题-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371"/>
            <a:ext cx="9144000" cy="33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未标题-3-01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3" t="25323" r="4562" b="32796"/>
          <a:stretch>
            <a:fillRect/>
          </a:stretch>
        </p:blipFill>
        <p:spPr bwMode="auto">
          <a:xfrm>
            <a:off x="5127616" y="4012009"/>
            <a:ext cx="40259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5926" r="17403" b="31621"/>
          <a:stretch>
            <a:fillRect/>
          </a:stretch>
        </p:blipFill>
        <p:spPr bwMode="auto">
          <a:xfrm>
            <a:off x="323528" y="620688"/>
            <a:ext cx="2220921" cy="107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群組 35"/>
          <p:cNvGrpSpPr/>
          <p:nvPr/>
        </p:nvGrpSpPr>
        <p:grpSpPr>
          <a:xfrm>
            <a:off x="5220072" y="3919714"/>
            <a:ext cx="2762472" cy="949446"/>
            <a:chOff x="4378995" y="4725143"/>
            <a:chExt cx="3873525" cy="1800200"/>
          </a:xfrm>
        </p:grpSpPr>
        <p:sp>
          <p:nvSpPr>
            <p:cNvPr id="37" name="矩形 36"/>
            <p:cNvSpPr/>
            <p:nvPr/>
          </p:nvSpPr>
          <p:spPr>
            <a:xfrm>
              <a:off x="4378995" y="4725143"/>
              <a:ext cx="3873525" cy="1800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TW" sz="4000" b="1" dirty="0" smtClean="0"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 smtClean="0"/>
                <a:t>Taiwan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L</a:t>
              </a:r>
              <a:r>
                <a:rPr lang="en-US" altLang="zh-TW" sz="1200" b="1" dirty="0"/>
                <a:t>earning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I</a:t>
              </a:r>
              <a:r>
                <a:rPr lang="en-US" altLang="zh-TW" sz="1200" b="1" dirty="0"/>
                <a:t>nitiative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F</a:t>
              </a:r>
              <a:r>
                <a:rPr lang="en-US" altLang="zh-TW" sz="1200" b="1" dirty="0"/>
                <a:t>or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E</a:t>
              </a:r>
              <a:r>
                <a:rPr lang="en-US" altLang="zh-TW" sz="1200" b="1" dirty="0"/>
                <a:t>veryone </a:t>
              </a:r>
              <a:endParaRPr lang="zh-TW" altLang="en-US" sz="1200" b="1" dirty="0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7" y="4805202"/>
              <a:ext cx="3768346" cy="1032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平行四邊形 38"/>
          <p:cNvSpPr/>
          <p:nvPr/>
        </p:nvSpPr>
        <p:spPr>
          <a:xfrm>
            <a:off x="3635896" y="3093574"/>
            <a:ext cx="1584176" cy="1031092"/>
          </a:xfrm>
          <a:prstGeom prst="parallelogram">
            <a:avLst>
              <a:gd name="adj" fmla="val 5631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Picture 4" descr="D:\文件\MOOC文件(第一天報到時建華給我的)\HERO專區\HERO\LOGO\LOGO\a 圓點+文字\png 去背檔案\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7"/>
          <a:stretch>
            <a:fillRect/>
          </a:stretch>
        </p:blipFill>
        <p:spPr bwMode="auto">
          <a:xfrm>
            <a:off x="107504" y="6567800"/>
            <a:ext cx="1126628" cy="4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字方塊 40"/>
          <p:cNvSpPr txBox="1"/>
          <p:nvPr/>
        </p:nvSpPr>
        <p:spPr>
          <a:xfrm>
            <a:off x="1234132" y="6544827"/>
            <a:ext cx="484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Research Center of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igher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ducational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esources for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penness</a:t>
            </a:r>
            <a:endParaRPr lang="zh-TW" altLang="en-US" sz="1400" i="1" dirty="0">
              <a:solidFill>
                <a:srgbClr val="005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25799"/>
            <a:ext cx="1409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73323" y="5437500"/>
            <a:ext cx="7272808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kumimoji="1" lang="zh-TW" altLang="en-US" sz="32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開放教育歡迎</a:t>
            </a:r>
            <a:r>
              <a:rPr kumimoji="1" lang="zh-TW" altLang="en-US" sz="32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您</a:t>
            </a:r>
            <a:r>
              <a:rPr kumimoji="1" lang="zh-TW" altLang="en-US" sz="32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kumimoji="1" lang="zh-TW" altLang="en-US" sz="32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建議及參與，謝謝</a:t>
            </a:r>
            <a:r>
              <a:rPr kumimoji="1" lang="zh-TW" altLang="en-US" sz="32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32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  <a:endParaRPr kumimoji="1" lang="en-US" altLang="zh-TW" sz="3200" b="1" dirty="0">
              <a:solidFill>
                <a:srgbClr val="005A7C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388654" y="309533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5A7C"/>
                </a:solidFill>
              </a:rPr>
              <a:t>2015.02.24</a:t>
            </a:r>
            <a:endParaRPr lang="zh-TW" altLang="en-US" b="1" dirty="0">
              <a:solidFill>
                <a:srgbClr val="005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5A7C"/>
                </a:solidFill>
                <a:sym typeface="Wingdings" pitchFamily="2" charset="2"/>
              </a:rPr>
              <a:t>OCW </a:t>
            </a:r>
            <a:r>
              <a:rPr lang="en-US" altLang="zh-TW" dirty="0">
                <a:solidFill>
                  <a:srgbClr val="005A7C"/>
                </a:solidFill>
                <a:sym typeface="Wingdings" pitchFamily="2" charset="2"/>
              </a:rPr>
              <a:t>+ </a:t>
            </a:r>
            <a:r>
              <a:rPr lang="zh-TW" altLang="en-US" dirty="0">
                <a:solidFill>
                  <a:srgbClr val="005A7C"/>
                </a:solidFill>
                <a:sym typeface="Wingdings" pitchFamily="2" charset="2"/>
              </a:rPr>
              <a:t>教學互動</a:t>
            </a:r>
            <a:r>
              <a:rPr lang="en-US" altLang="zh-TW" dirty="0">
                <a:solidFill>
                  <a:srgbClr val="005A7C"/>
                </a:solidFill>
                <a:sym typeface="Wingdings" pitchFamily="2" charset="2"/>
              </a:rPr>
              <a:t>  </a:t>
            </a:r>
            <a:r>
              <a:rPr lang="en-US" altLang="zh-TW" dirty="0" smtClean="0">
                <a:solidFill>
                  <a:srgbClr val="005A7C"/>
                </a:solidFill>
                <a:sym typeface="Wingdings" pitchFamily="2" charset="2"/>
              </a:rPr>
              <a:t>MOOC</a:t>
            </a:r>
            <a:endParaRPr lang="zh-TW" altLang="en-US" dirty="0">
              <a:solidFill>
                <a:srgbClr val="005A7C"/>
              </a:solidFill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79512" y="692697"/>
            <a:ext cx="8784976" cy="864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 descr="http://www.socialmediamarketing.com.au/wp-content/uploads/2010/11/socialnetwork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519238"/>
            <a:ext cx="6321425" cy="474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文字方塊 16"/>
          <p:cNvSpPr txBox="1"/>
          <p:nvPr/>
        </p:nvSpPr>
        <p:spPr>
          <a:xfrm>
            <a:off x="179388" y="1557338"/>
            <a:ext cx="34163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些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自學者強烈需求：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學校是主動的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提供諮詢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提供練習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提供認證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提供互動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學習者不是孤立的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有諮詢對象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有練習管道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有評量方法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9248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5A7C"/>
                </a:solidFill>
                <a:sym typeface="Wingdings" pitchFamily="2" charset="2"/>
              </a:rPr>
              <a:t>OCW </a:t>
            </a:r>
            <a:r>
              <a:rPr lang="en-US" altLang="zh-TW" dirty="0">
                <a:solidFill>
                  <a:srgbClr val="005A7C"/>
                </a:solidFill>
                <a:sym typeface="Wingdings" pitchFamily="2" charset="2"/>
              </a:rPr>
              <a:t>+ </a:t>
            </a:r>
            <a:r>
              <a:rPr lang="zh-TW" altLang="en-US" dirty="0">
                <a:solidFill>
                  <a:srgbClr val="005A7C"/>
                </a:solidFill>
                <a:sym typeface="Wingdings" pitchFamily="2" charset="2"/>
              </a:rPr>
              <a:t>教學互動</a:t>
            </a:r>
            <a:r>
              <a:rPr lang="en-US" altLang="zh-TW" dirty="0">
                <a:solidFill>
                  <a:srgbClr val="005A7C"/>
                </a:solidFill>
                <a:sym typeface="Wingdings" pitchFamily="2" charset="2"/>
              </a:rPr>
              <a:t> </a:t>
            </a:r>
            <a:r>
              <a:rPr lang="en-US" altLang="zh-TW" dirty="0" smtClean="0">
                <a:solidFill>
                  <a:srgbClr val="005A7C"/>
                </a:solidFill>
                <a:sym typeface="Wingdings" pitchFamily="2" charset="2"/>
              </a:rPr>
              <a:t>+</a:t>
            </a:r>
            <a:r>
              <a:rPr lang="zh-TW" altLang="en-US" dirty="0" smtClean="0">
                <a:solidFill>
                  <a:srgbClr val="005A7C"/>
                </a:solidFill>
                <a:sym typeface="Wingdings" pitchFamily="2" charset="2"/>
              </a:rPr>
              <a:t> 免費 </a:t>
            </a:r>
            <a:r>
              <a:rPr lang="en-US" altLang="zh-TW" dirty="0" smtClean="0">
                <a:solidFill>
                  <a:srgbClr val="005A7C"/>
                </a:solidFill>
                <a:sym typeface="Wingdings" pitchFamily="2" charset="2"/>
              </a:rPr>
              <a:t> </a:t>
            </a:r>
            <a:r>
              <a:rPr lang="en-US" altLang="zh-TW" dirty="0" smtClean="0">
                <a:solidFill>
                  <a:srgbClr val="005A7C"/>
                </a:solidFill>
                <a:sym typeface="Wingdings" pitchFamily="2" charset="2"/>
              </a:rPr>
              <a:t>MOOC</a:t>
            </a:r>
            <a:endParaRPr lang="zh-TW" altLang="en-US" dirty="0">
              <a:solidFill>
                <a:srgbClr val="005A7C"/>
              </a:solidFill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79512" y="692697"/>
            <a:ext cx="8784976" cy="864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 descr="http://www.socialmediamarketing.com.au/wp-content/uploads/2010/11/socialnetwork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519238"/>
            <a:ext cx="6321425" cy="474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弧形向右箭號 6"/>
          <p:cNvSpPr/>
          <p:nvPr/>
        </p:nvSpPr>
        <p:spPr>
          <a:xfrm>
            <a:off x="3581400" y="2287588"/>
            <a:ext cx="1981200" cy="2654300"/>
          </a:xfrm>
          <a:prstGeom prst="curvedRightArrow">
            <a:avLst>
              <a:gd name="adj1" fmla="val 26461"/>
              <a:gd name="adj2" fmla="val 50000"/>
              <a:gd name="adj3" fmla="val 37738"/>
            </a:avLst>
          </a:prstGeom>
          <a:solidFill>
            <a:srgbClr val="09AEE9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向右箭號 7"/>
          <p:cNvSpPr/>
          <p:nvPr/>
        </p:nvSpPr>
        <p:spPr>
          <a:xfrm flipH="1">
            <a:off x="5724525" y="2287588"/>
            <a:ext cx="1979613" cy="2654300"/>
          </a:xfrm>
          <a:prstGeom prst="curvedRightArrow">
            <a:avLst>
              <a:gd name="adj1" fmla="val 26461"/>
              <a:gd name="adj2" fmla="val 50000"/>
              <a:gd name="adj3" fmla="val 37738"/>
            </a:avLst>
          </a:prstGeom>
          <a:solidFill>
            <a:srgbClr val="09AEE9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字方塊 15"/>
          <p:cNvSpPr txBox="1">
            <a:spLocks noChangeArrowheads="1"/>
          </p:cNvSpPr>
          <p:nvPr/>
        </p:nvSpPr>
        <p:spPr bwMode="auto">
          <a:xfrm>
            <a:off x="5827713" y="417036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endParaRPr lang="zh-TW" altLang="en-US" sz="2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16"/>
          <p:cNvSpPr txBox="1">
            <a:spLocks noChangeArrowheads="1"/>
          </p:cNvSpPr>
          <p:nvPr/>
        </p:nvSpPr>
        <p:spPr bwMode="auto">
          <a:xfrm>
            <a:off x="6300788" y="406876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習</a:t>
            </a:r>
            <a:endParaRPr lang="zh-TW" altLang="en-US" sz="2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7"/>
          <p:cNvSpPr txBox="1">
            <a:spLocks noChangeArrowheads="1"/>
          </p:cNvSpPr>
          <p:nvPr/>
        </p:nvSpPr>
        <p:spPr bwMode="auto">
          <a:xfrm>
            <a:off x="6769100" y="3949700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社</a:t>
            </a:r>
          </a:p>
        </p:txBody>
      </p:sp>
      <p:sp>
        <p:nvSpPr>
          <p:cNvPr id="12" name="文字方塊 18"/>
          <p:cNvSpPr txBox="1">
            <a:spLocks noChangeArrowheads="1"/>
          </p:cNvSpPr>
          <p:nvPr/>
        </p:nvSpPr>
        <p:spPr bwMode="auto">
          <a:xfrm>
            <a:off x="7170738" y="37163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群</a:t>
            </a:r>
          </a:p>
        </p:txBody>
      </p:sp>
      <p:sp>
        <p:nvSpPr>
          <p:cNvPr id="13" name="文字方塊 19"/>
          <p:cNvSpPr txBox="1">
            <a:spLocks noChangeArrowheads="1"/>
          </p:cNvSpPr>
          <p:nvPr/>
        </p:nvSpPr>
        <p:spPr bwMode="auto">
          <a:xfrm>
            <a:off x="3997325" y="39322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互</a:t>
            </a:r>
          </a:p>
        </p:txBody>
      </p:sp>
      <p:sp>
        <p:nvSpPr>
          <p:cNvPr id="14" name="文字方塊 20"/>
          <p:cNvSpPr txBox="1">
            <a:spLocks noChangeArrowheads="1"/>
          </p:cNvSpPr>
          <p:nvPr/>
        </p:nvSpPr>
        <p:spPr bwMode="auto">
          <a:xfrm>
            <a:off x="4470400" y="406876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動</a:t>
            </a:r>
            <a:endParaRPr lang="zh-TW" altLang="en-US" sz="2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21"/>
          <p:cNvSpPr txBox="1">
            <a:spLocks noChangeArrowheads="1"/>
          </p:cNvSpPr>
          <p:nvPr/>
        </p:nvSpPr>
        <p:spPr bwMode="auto">
          <a:xfrm>
            <a:off x="4960938" y="4170363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的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51520" y="530294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u="sng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zh-TW" alt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 免費 </a:t>
            </a:r>
            <a:r>
              <a:rPr lang="en-US" altLang="zh-TW" sz="2800" b="1" u="sng" dirty="0" smtClean="0">
                <a:solidFill>
                  <a:schemeClr val="accent2">
                    <a:lumMod val="75000"/>
                  </a:schemeClr>
                </a:solidFill>
              </a:rPr>
              <a:t>!!</a:t>
            </a:r>
            <a:r>
              <a:rPr lang="zh-TW" alt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zh-TW" altLang="en-US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9388" y="1557338"/>
            <a:ext cx="34163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些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自學者強烈需求：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學校是主動的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提供諮詢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提供練習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提供認證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提供互動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學習者不是孤立的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有諮詢對象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有練習管道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有評量方法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有學習社群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6966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MOOCs (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磨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課師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是啥東東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4"/>
          <p:cNvSpPr txBox="1">
            <a:spLocks noChangeArrowheads="1"/>
          </p:cNvSpPr>
          <p:nvPr/>
        </p:nvSpPr>
        <p:spPr bwMode="auto">
          <a:xfrm>
            <a:off x="4139952" y="1405731"/>
            <a:ext cx="4627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TW" sz="2400" b="1" dirty="0">
                <a:solidFill>
                  <a:srgbClr val="005A7C"/>
                </a:solidFill>
              </a:rPr>
              <a:t>Massive Open Online Course </a:t>
            </a:r>
            <a:endParaRPr lang="zh-TW" altLang="en-US" sz="2400" b="1" dirty="0">
              <a:solidFill>
                <a:srgbClr val="005A7C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5795714" y="2124868"/>
            <a:ext cx="0" cy="3603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940177" y="2124868"/>
            <a:ext cx="0" cy="3603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8"/>
          <p:cNvSpPr txBox="1">
            <a:spLocks noChangeArrowheads="1"/>
          </p:cNvSpPr>
          <p:nvPr/>
        </p:nvSpPr>
        <p:spPr bwMode="auto">
          <a:xfrm>
            <a:off x="4181301" y="3853656"/>
            <a:ext cx="3775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大規模開放式線上課程</a:t>
            </a:r>
            <a:endParaRPr lang="zh-TW" altLang="en-US" sz="24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11"/>
          <p:cNvSpPr txBox="1">
            <a:spLocks noChangeArrowheads="1"/>
          </p:cNvSpPr>
          <p:nvPr/>
        </p:nvSpPr>
        <p:spPr bwMode="auto">
          <a:xfrm>
            <a:off x="4932114" y="2629693"/>
            <a:ext cx="220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TW" sz="2400" b="1" dirty="0">
                <a:solidFill>
                  <a:srgbClr val="005A7C"/>
                </a:solidFill>
              </a:rPr>
              <a:t>Open Course </a:t>
            </a:r>
            <a:endParaRPr lang="zh-TW" altLang="en-US" sz="2400" b="1" dirty="0">
              <a:solidFill>
                <a:srgbClr val="005A7C"/>
              </a:solidFill>
            </a:endParaRPr>
          </a:p>
        </p:txBody>
      </p:sp>
      <p:sp>
        <p:nvSpPr>
          <p:cNvPr id="33" name="文字方塊 8"/>
          <p:cNvSpPr txBox="1">
            <a:spLocks noChangeArrowheads="1"/>
          </p:cNvSpPr>
          <p:nvPr/>
        </p:nvSpPr>
        <p:spPr bwMode="auto">
          <a:xfrm>
            <a:off x="5101495" y="5077618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zh-TW" altLang="en-US" sz="2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開放式課程</a:t>
            </a:r>
            <a:endParaRPr lang="en-US" altLang="zh-TW" sz="24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5837063" y="4572793"/>
            <a:ext cx="0" cy="3603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5981526" y="4572793"/>
            <a:ext cx="0" cy="3603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http://highlighter.com/wp-content/uploads/2012/07/moo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575"/>
            <a:ext cx="3241675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高等教育開放資源運動 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(OCW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MOOC) 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發展時間表</a:t>
            </a:r>
          </a:p>
        </p:txBody>
      </p:sp>
      <p:sp>
        <p:nvSpPr>
          <p:cNvPr id="37" name="矩形 36"/>
          <p:cNvSpPr/>
          <p:nvPr/>
        </p:nvSpPr>
        <p:spPr>
          <a:xfrm>
            <a:off x="3960440" y="57239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TW" dirty="0">
                <a:solidFill>
                  <a:srgbClr val="005A7C"/>
                </a:solidFill>
              </a:rPr>
              <a:t>By Li Yuan and Stephen </a:t>
            </a:r>
            <a:r>
              <a:rPr lang="en-GB" altLang="zh-TW" dirty="0" smtClean="0">
                <a:solidFill>
                  <a:srgbClr val="005A7C"/>
                </a:solidFill>
              </a:rPr>
              <a:t>Powell (UK)</a:t>
            </a:r>
            <a:r>
              <a:rPr lang="zh-TW" altLang="en-US" dirty="0" smtClean="0">
                <a:solidFill>
                  <a:srgbClr val="005A7C"/>
                </a:solidFill>
              </a:rPr>
              <a:t> </a:t>
            </a:r>
            <a:r>
              <a:rPr lang="en-US" altLang="zh-TW" dirty="0" smtClean="0">
                <a:solidFill>
                  <a:srgbClr val="005A7C"/>
                </a:solidFill>
              </a:rPr>
              <a:t>, 2013</a:t>
            </a:r>
            <a:endParaRPr lang="zh-TW" altLang="zh-TW" dirty="0">
              <a:solidFill>
                <a:srgbClr val="005A7C"/>
              </a:solidFill>
            </a:endParaRPr>
          </a:p>
        </p:txBody>
      </p:sp>
      <p:pic>
        <p:nvPicPr>
          <p:cNvPr id="38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7" y="1968434"/>
            <a:ext cx="698477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手繪多邊形 38"/>
          <p:cNvSpPr/>
          <p:nvPr/>
        </p:nvSpPr>
        <p:spPr>
          <a:xfrm>
            <a:off x="1727829" y="3552609"/>
            <a:ext cx="644893" cy="887023"/>
          </a:xfrm>
          <a:custGeom>
            <a:avLst/>
            <a:gdLst>
              <a:gd name="connsiteX0" fmla="*/ 0 w 644893"/>
              <a:gd name="connsiteY0" fmla="*/ 959286 h 959286"/>
              <a:gd name="connsiteX1" fmla="*/ 250257 w 644893"/>
              <a:gd name="connsiteY1" fmla="*/ 141139 h 959286"/>
              <a:gd name="connsiteX2" fmla="*/ 644893 w 644893"/>
              <a:gd name="connsiteY2" fmla="*/ 6385 h 95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893" h="959286">
                <a:moveTo>
                  <a:pt x="0" y="959286"/>
                </a:moveTo>
                <a:cubicBezTo>
                  <a:pt x="71387" y="629621"/>
                  <a:pt x="142775" y="299956"/>
                  <a:pt x="250257" y="141139"/>
                </a:cubicBezTo>
                <a:cubicBezTo>
                  <a:pt x="357739" y="-17678"/>
                  <a:pt x="501316" y="-5647"/>
                  <a:pt x="644893" y="6385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732910" y="3819167"/>
            <a:ext cx="99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</a:rPr>
              <a:t>  OCW </a:t>
            </a:r>
          </a:p>
          <a:p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</a:rPr>
              <a:t>movement</a:t>
            </a:r>
            <a:endParaRPr lang="zh-TW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1234042" y="4776746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</a:rPr>
              <a:t>( OCW , 2002 )</a:t>
            </a:r>
            <a:endParaRPr lang="zh-TW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2" name="直線單箭頭接點 41"/>
          <p:cNvCxnSpPr/>
          <p:nvPr/>
        </p:nvCxnSpPr>
        <p:spPr>
          <a:xfrm>
            <a:off x="4648915" y="3289839"/>
            <a:ext cx="288032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5190703" y="3120562"/>
            <a:ext cx="6846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err="1" smtClean="0">
                <a:solidFill>
                  <a:schemeClr val="accent2">
                    <a:lumMod val="75000"/>
                  </a:schemeClr>
                </a:solidFill>
              </a:rPr>
              <a:t>udemy</a:t>
            </a:r>
            <a:endParaRPr lang="zh-TW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4288875" y="3289839"/>
            <a:ext cx="3600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3856827" y="3048553"/>
            <a:ext cx="3672408" cy="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4443924" y="2894665"/>
            <a:ext cx="5774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</a:rPr>
              <a:t>P2PU</a:t>
            </a:r>
            <a:endParaRPr lang="zh-TW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5936105" y="1608200"/>
            <a:ext cx="580111" cy="524656"/>
          </a:xfrm>
          <a:custGeom>
            <a:avLst/>
            <a:gdLst>
              <a:gd name="connsiteX0" fmla="*/ 659567 w 659567"/>
              <a:gd name="connsiteY0" fmla="*/ 524656 h 524656"/>
              <a:gd name="connsiteX1" fmla="*/ 464695 w 659567"/>
              <a:gd name="connsiteY1" fmla="*/ 164892 h 524656"/>
              <a:gd name="connsiteX2" fmla="*/ 0 w 659567"/>
              <a:gd name="connsiteY2" fmla="*/ 0 h 5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567" h="524656">
                <a:moveTo>
                  <a:pt x="659567" y="524656"/>
                </a:moveTo>
                <a:cubicBezTo>
                  <a:pt x="617095" y="388495"/>
                  <a:pt x="574623" y="252335"/>
                  <a:pt x="464695" y="164892"/>
                </a:cubicBezTo>
                <a:cubicBezTo>
                  <a:pt x="354767" y="77449"/>
                  <a:pt x="177383" y="38724"/>
                  <a:pt x="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535600" y="1340768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u="sng" dirty="0" smtClean="0">
                <a:solidFill>
                  <a:schemeClr val="accent2">
                    <a:lumMod val="75000"/>
                  </a:schemeClr>
                </a:solidFill>
              </a:rPr>
              <a:t>MOOC</a:t>
            </a:r>
            <a:r>
              <a:rPr lang="zh-TW" alt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元年</a:t>
            </a:r>
            <a:endParaRPr lang="zh-TW" altLang="en-US" sz="2000" b="1" u="sng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7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元年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3850" y="1569739"/>
            <a:ext cx="8820150" cy="306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MIT and Harvard announce edX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                                   </a:t>
            </a:r>
            <a:r>
              <a:rPr lang="zh-TW" altLang="zh-TW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May 2, 2012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  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news</a:t>
            </a:r>
          </a:p>
        </p:txBody>
      </p:sp>
      <p:sp>
        <p:nvSpPr>
          <p:cNvPr id="15" name="矩形 14"/>
          <p:cNvSpPr/>
          <p:nvPr/>
        </p:nvSpPr>
        <p:spPr>
          <a:xfrm>
            <a:off x="250825" y="1918989"/>
            <a:ext cx="8642350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zh-TW" altLang="en-US" sz="1600" b="1" dirty="0">
                <a:solidFill>
                  <a:srgbClr val="005A7C"/>
                </a:solidFill>
              </a:rPr>
              <a:t>美國哈佛大學和麻省理工學院（</a:t>
            </a:r>
            <a:r>
              <a:rPr lang="en-US" altLang="zh-TW" sz="1600" b="1" dirty="0">
                <a:solidFill>
                  <a:srgbClr val="005A7C"/>
                </a:solidFill>
              </a:rPr>
              <a:t>MIT</a:t>
            </a:r>
            <a:r>
              <a:rPr lang="zh-TW" altLang="en-US" sz="1600" b="1" dirty="0">
                <a:solidFill>
                  <a:srgbClr val="005A7C"/>
                </a:solidFill>
              </a:rPr>
              <a:t>）</a:t>
            </a:r>
            <a:r>
              <a:rPr lang="en-US" altLang="zh-TW" sz="1600" b="1" dirty="0">
                <a:solidFill>
                  <a:srgbClr val="005A7C"/>
                </a:solidFill>
              </a:rPr>
              <a:t>2</a:t>
            </a:r>
            <a:r>
              <a:rPr lang="zh-TW" altLang="en-US" sz="1600" b="1" dirty="0">
                <a:solidFill>
                  <a:srgbClr val="005A7C"/>
                </a:solidFill>
              </a:rPr>
              <a:t>日宣布，將於今年秋季聯手提供免費的網路課程，造福民眾。 </a:t>
            </a:r>
            <a:endParaRPr lang="en-US" altLang="zh-TW" sz="16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endParaRPr lang="zh-TW" altLang="en-US" sz="16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zh-TW" altLang="en-US" sz="1600" b="1" dirty="0">
                <a:solidFill>
                  <a:srgbClr val="005A7C"/>
                </a:solidFill>
              </a:rPr>
              <a:t>哈佛與</a:t>
            </a:r>
            <a:r>
              <a:rPr lang="en-US" altLang="zh-TW" sz="1600" b="1" dirty="0">
                <a:solidFill>
                  <a:srgbClr val="005A7C"/>
                </a:solidFill>
              </a:rPr>
              <a:t>MIT</a:t>
            </a:r>
            <a:r>
              <a:rPr lang="zh-TW" altLang="en-US" sz="1600" b="1" dirty="0">
                <a:solidFill>
                  <a:srgbClr val="005A7C"/>
                </a:solidFill>
              </a:rPr>
              <a:t>分別投資</a:t>
            </a:r>
            <a:r>
              <a:rPr lang="en-US" altLang="zh-TW" sz="1600" b="1" dirty="0">
                <a:solidFill>
                  <a:srgbClr val="005A7C"/>
                </a:solidFill>
              </a:rPr>
              <a:t>3000</a:t>
            </a:r>
            <a:r>
              <a:rPr lang="zh-TW" altLang="en-US" sz="1600" b="1" dirty="0">
                <a:solidFill>
                  <a:srgbClr val="005A7C"/>
                </a:solidFill>
              </a:rPr>
              <a:t>萬美元（約</a:t>
            </a:r>
            <a:r>
              <a:rPr lang="zh-TW" altLang="en-US" sz="1600" b="1" dirty="0" smtClean="0">
                <a:solidFill>
                  <a:srgbClr val="005A7C"/>
                </a:solidFill>
              </a:rPr>
              <a:t>台幣</a:t>
            </a:r>
            <a:r>
              <a:rPr lang="en-US" altLang="zh-TW" sz="1600" b="1" dirty="0" smtClean="0">
                <a:solidFill>
                  <a:srgbClr val="005A7C"/>
                </a:solidFill>
              </a:rPr>
              <a:t>18</a:t>
            </a:r>
            <a:r>
              <a:rPr lang="zh-TW" altLang="en-US" sz="1600" b="1" dirty="0">
                <a:solidFill>
                  <a:srgbClr val="005A7C"/>
                </a:solidFill>
              </a:rPr>
              <a:t>億</a:t>
            </a:r>
            <a:r>
              <a:rPr lang="en-US" altLang="zh-TW" sz="1600" b="1" dirty="0">
                <a:solidFill>
                  <a:srgbClr val="005A7C"/>
                </a:solidFill>
              </a:rPr>
              <a:t>7621</a:t>
            </a:r>
            <a:r>
              <a:rPr lang="zh-TW" altLang="en-US" sz="1600" b="1" dirty="0">
                <a:solidFill>
                  <a:srgbClr val="005A7C"/>
                </a:solidFill>
              </a:rPr>
              <a:t>萬元）建構免費網路課程計畫，課程平台由兩校控管的非營利組織經營。修課學生透過視訊上課、網路考試、交作業和做實驗，學生可在課程結束後付「少許費用」，獲得修課證明，但不能取得大學學分。 </a:t>
            </a:r>
            <a:endParaRPr lang="en-US" altLang="zh-TW" sz="16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endParaRPr lang="zh-TW" altLang="en-US" sz="16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en-US" altLang="zh-TW" sz="1600" b="1" dirty="0">
                <a:solidFill>
                  <a:srgbClr val="005A7C"/>
                </a:solidFill>
              </a:rPr>
              <a:t>MIT</a:t>
            </a:r>
            <a:r>
              <a:rPr lang="zh-TW" altLang="en-US" sz="1600" b="1" dirty="0">
                <a:solidFill>
                  <a:srgbClr val="005A7C"/>
                </a:solidFill>
              </a:rPr>
              <a:t>校長哈克菲德與哈佛校長佛斯特在記者會上表示，兩校不僅競爭，也將合作推出高品質的線上教育課程，並期望其他大學跟進。</a:t>
            </a:r>
            <a:r>
              <a:rPr lang="en-US" altLang="zh-TW" sz="1600" b="1" u="sng" dirty="0">
                <a:solidFill>
                  <a:schemeClr val="accent2">
                    <a:lumMod val="75000"/>
                  </a:schemeClr>
                </a:solidFill>
              </a:rPr>
              <a:t>MIT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去年推出網路教學計畫</a:t>
            </a:r>
            <a:r>
              <a:rPr lang="en-US" altLang="zh-TW" sz="1600" b="1" u="sng" dirty="0" err="1">
                <a:solidFill>
                  <a:schemeClr val="accent2">
                    <a:lumMod val="75000"/>
                  </a:schemeClr>
                </a:solidFill>
              </a:rPr>
              <a:t>MI</a:t>
            </a:r>
            <a:r>
              <a:rPr lang="en-US" altLang="zh-TW" sz="1600" b="1" u="sng" dirty="0" err="1">
                <a:solidFill>
                  <a:srgbClr val="005A7C"/>
                </a:solidFill>
              </a:rPr>
              <a:t>Tx</a:t>
            </a:r>
            <a:r>
              <a:rPr lang="zh-TW" altLang="en-US" sz="1600" b="1" dirty="0">
                <a:solidFill>
                  <a:srgbClr val="005A7C"/>
                </a:solidFill>
              </a:rPr>
              <a:t>，讓全球有心深造者透過網路修課，修完後可獲學分。</a:t>
            </a:r>
            <a:r>
              <a:rPr lang="en-US" altLang="zh-TW" sz="1600" b="1" dirty="0">
                <a:solidFill>
                  <a:srgbClr val="005A7C"/>
                </a:solidFill>
              </a:rPr>
              <a:t>MIT</a:t>
            </a:r>
            <a:r>
              <a:rPr lang="zh-TW" altLang="en-US" sz="1600" b="1" dirty="0">
                <a:solidFill>
                  <a:srgbClr val="005A7C"/>
                </a:solidFill>
              </a:rPr>
              <a:t>發言人表示，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有</a:t>
            </a:r>
            <a:r>
              <a:rPr lang="en-US" altLang="zh-TW" sz="1600" b="1" u="sng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萬人報名參加</a:t>
            </a:r>
            <a:r>
              <a:rPr lang="en-US" altLang="zh-TW" sz="1600" b="1" u="sng" dirty="0" err="1">
                <a:solidFill>
                  <a:schemeClr val="accent2">
                    <a:lumMod val="75000"/>
                  </a:schemeClr>
                </a:solidFill>
              </a:rPr>
              <a:t>MITx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推出的「電路與電子學導論」課程，半學期之後還有約</a:t>
            </a:r>
            <a:r>
              <a:rPr lang="en-US" altLang="zh-TW" sz="1600" b="1" u="sng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萬人繼續上課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zh-TW" altLang="en-US" sz="1600" b="1" dirty="0">
                <a:solidFill>
                  <a:srgbClr val="005A7C"/>
                </a:solidFill>
              </a:rPr>
              <a:t> </a:t>
            </a:r>
          </a:p>
          <a:p>
            <a:pPr>
              <a:lnSpc>
                <a:spcPts val="2200"/>
              </a:lnSpc>
              <a:defRPr/>
            </a:pPr>
            <a:r>
              <a:rPr lang="zh-TW" altLang="en-US" sz="1600" b="1" dirty="0">
                <a:solidFill>
                  <a:srgbClr val="005A7C"/>
                </a:solidFill>
              </a:rPr>
              <a:t>除了哈佛與</a:t>
            </a:r>
            <a:r>
              <a:rPr lang="en-US" altLang="zh-TW" sz="1600" b="1" dirty="0">
                <a:solidFill>
                  <a:srgbClr val="005A7C"/>
                </a:solidFill>
              </a:rPr>
              <a:t>MIT</a:t>
            </a:r>
            <a:r>
              <a:rPr lang="zh-TW" altLang="en-US" sz="1600" b="1" dirty="0">
                <a:solidFill>
                  <a:srgbClr val="005A7C"/>
                </a:solidFill>
              </a:rPr>
              <a:t>，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普林斯頓、史丹福、密西根及賓州大學都於</a:t>
            </a:r>
            <a:r>
              <a:rPr lang="en-US" altLang="zh-TW" sz="1600" b="1" u="sng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月宣布，將透過網路教學平台</a:t>
            </a:r>
            <a:r>
              <a:rPr lang="en-US" altLang="zh-TW" sz="1600" b="1" u="sng" dirty="0" err="1">
                <a:solidFill>
                  <a:schemeClr val="accent2">
                    <a:lumMod val="75000"/>
                  </a:schemeClr>
                </a:solidFill>
              </a:rPr>
              <a:t>Coursera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提供免費線上課程</a:t>
            </a:r>
            <a:r>
              <a:rPr lang="zh-TW" altLang="en-US" sz="1600" b="1" dirty="0">
                <a:solidFill>
                  <a:srgbClr val="005A7C"/>
                </a:solidFill>
              </a:rPr>
              <a:t>。此平台是由兩名史丹福大學資工系教授創立的營利組織，其中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一名教授伍渭文去年秋天透過此平台開設「機器學習」（</a:t>
            </a:r>
            <a:r>
              <a:rPr lang="en-US" altLang="zh-TW" sz="1600" b="1" u="sng" dirty="0">
                <a:solidFill>
                  <a:schemeClr val="accent2">
                    <a:lumMod val="75000"/>
                  </a:schemeClr>
                </a:solidFill>
              </a:rPr>
              <a:t>machine learning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）課程，</a:t>
            </a:r>
            <a:endParaRPr lang="en-US" altLang="zh-TW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吸引</a:t>
            </a:r>
            <a:r>
              <a:rPr lang="en-US" altLang="zh-TW" sz="1600" b="1" u="sng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</a:rPr>
              <a:t>萬多名學生註冊。</a:t>
            </a:r>
          </a:p>
        </p:txBody>
      </p:sp>
      <p:pic>
        <p:nvPicPr>
          <p:cNvPr id="6" name="Picture 4" descr="MIT and Harvard announce ed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36712"/>
            <a:ext cx="612775" cy="61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元年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388" y="1196752"/>
            <a:ext cx="8785225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線上的長春藤大學     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</a:rPr>
              <a:t>2012-08-05 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工商時報 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2200"/>
              </a:lnSpc>
              <a:defRPr/>
            </a:pPr>
            <a:endParaRPr lang="en-US" altLang="zh-TW" sz="14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zh-TW" altLang="en-US" sz="1400" b="1" dirty="0">
                <a:solidFill>
                  <a:srgbClr val="005A7C"/>
                </a:solidFill>
              </a:rPr>
              <a:t>　為了讓每個人都有機會接受高品質教育，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史丹福大學兩位教授在</a:t>
            </a:r>
            <a:r>
              <a:rPr lang="en-US" altLang="zh-TW" sz="1400" b="1" u="sng" dirty="0">
                <a:solidFill>
                  <a:schemeClr val="accent2">
                    <a:lumMod val="75000"/>
                  </a:schemeClr>
                </a:solidFill>
              </a:rPr>
              <a:t>2011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年創辦了 </a:t>
            </a:r>
            <a:r>
              <a:rPr lang="en-US" altLang="zh-TW" sz="1400" b="1" u="sng" dirty="0" err="1">
                <a:solidFill>
                  <a:schemeClr val="accent2">
                    <a:lumMod val="75000"/>
                  </a:schemeClr>
                </a:solidFill>
              </a:rPr>
              <a:t>Coursera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 線上學習網站</a:t>
            </a:r>
            <a:r>
              <a:rPr lang="zh-TW" altLang="en-US" sz="1400" b="1" dirty="0">
                <a:solidFill>
                  <a:srgbClr val="005A7C"/>
                </a:solidFill>
              </a:rPr>
              <a:t>，讓人人都可透過網路學習頂尖大學開設的課程。</a:t>
            </a:r>
            <a:r>
              <a:rPr lang="en-US" altLang="zh-TW" sz="1400" b="1" u="sng" dirty="0" err="1">
                <a:solidFill>
                  <a:schemeClr val="accent2">
                    <a:lumMod val="75000"/>
                  </a:schemeClr>
                </a:solidFill>
              </a:rPr>
              <a:t>Coursera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在成立初期，有密西根、普林斯頓、史丹福與賓州大學等加入。當時共提供</a:t>
            </a:r>
            <a:r>
              <a:rPr lang="en-US" altLang="zh-TW" sz="1400" b="1" u="sng" dirty="0">
                <a:solidFill>
                  <a:schemeClr val="accent2">
                    <a:lumMod val="75000"/>
                  </a:schemeClr>
                </a:solidFill>
              </a:rPr>
              <a:t>43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門大規模網路免費公開課程（簡稱</a:t>
            </a:r>
            <a:r>
              <a:rPr lang="en-US" altLang="zh-TW" sz="1400" b="1" u="sng" dirty="0">
                <a:solidFill>
                  <a:schemeClr val="accent2">
                    <a:lumMod val="75000"/>
                  </a:schemeClr>
                </a:solidFill>
              </a:rPr>
              <a:t>MOOC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），共有</a:t>
            </a:r>
            <a:r>
              <a:rPr lang="en-US" altLang="zh-TW" sz="1400" b="1" u="sng" dirty="0">
                <a:solidFill>
                  <a:schemeClr val="accent2">
                    <a:lumMod val="75000"/>
                  </a:schemeClr>
                </a:solidFill>
              </a:rPr>
              <a:t>68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萬名學生註冊。 </a:t>
            </a:r>
            <a:endParaRPr lang="en-US" altLang="zh-TW" sz="14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2200"/>
              </a:lnSpc>
              <a:defRPr/>
            </a:pPr>
            <a:endParaRPr lang="zh-TW" altLang="en-US" sz="14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zh-TW" altLang="en-US" sz="1400" b="1" dirty="0">
                <a:solidFill>
                  <a:srgbClr val="005A7C"/>
                </a:solidFill>
              </a:rPr>
              <a:t>　由於反應熱烈，</a:t>
            </a:r>
            <a:r>
              <a:rPr lang="en-US" altLang="zh-TW" sz="1400" b="1" dirty="0" err="1">
                <a:solidFill>
                  <a:srgbClr val="005A7C"/>
                </a:solidFill>
              </a:rPr>
              <a:t>Coursera</a:t>
            </a:r>
            <a:r>
              <a:rPr lang="zh-TW" altLang="en-US" sz="1400" b="1" dirty="0">
                <a:solidFill>
                  <a:srgbClr val="005A7C"/>
                </a:solidFill>
              </a:rPr>
              <a:t>將再度擴大線上課程數量。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今秋將有包括加州理工學院、華盛頓大學、杜克大學等共十七所研究型大學參與他們的線上免費學習行列</a:t>
            </a:r>
            <a:r>
              <a:rPr lang="zh-TW" altLang="en-US" sz="1400" b="1" dirty="0">
                <a:solidFill>
                  <a:srgbClr val="005A7C"/>
                </a:solidFill>
              </a:rPr>
              <a:t>，將提供</a:t>
            </a:r>
            <a:r>
              <a:rPr lang="en-US" altLang="zh-TW" sz="1400" b="1" dirty="0">
                <a:solidFill>
                  <a:srgbClr val="005A7C"/>
                </a:solidFill>
              </a:rPr>
              <a:t>100</a:t>
            </a:r>
            <a:r>
              <a:rPr lang="zh-TW" altLang="en-US" sz="1400" b="1" dirty="0">
                <a:solidFill>
                  <a:srgbClr val="005A7C"/>
                </a:solidFill>
              </a:rPr>
              <a:t>多門課程，可望吸引全球數百萬學生與成人加入。 </a:t>
            </a:r>
            <a:endParaRPr lang="en-US" altLang="zh-TW" sz="14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endParaRPr lang="zh-TW" altLang="en-US" sz="14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zh-TW" altLang="en-US" sz="1400" b="1" dirty="0">
                <a:solidFill>
                  <a:srgbClr val="005A7C"/>
                </a:solidFill>
              </a:rPr>
              <a:t>　</a:t>
            </a:r>
            <a:r>
              <a:rPr lang="en-US" altLang="zh-TW" sz="1400" b="1" dirty="0">
                <a:solidFill>
                  <a:srgbClr val="005A7C"/>
                </a:solidFill>
              </a:rPr>
              <a:t>21</a:t>
            </a:r>
            <a:r>
              <a:rPr lang="zh-TW" altLang="en-US" sz="1400" b="1" dirty="0">
                <a:solidFill>
                  <a:srgbClr val="005A7C"/>
                </a:solidFill>
              </a:rPr>
              <a:t>世紀大學中心主任狄米羅形容這是高等教育界的「海嘯」，如此革命性的線上學習實驗堪稱前所未有，加上陣容龐大，很難想像任何一所大型研究大學不想參與這樣的盛舉。 </a:t>
            </a:r>
            <a:endParaRPr lang="en-US" altLang="zh-TW" sz="14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endParaRPr lang="zh-TW" altLang="en-US" sz="14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zh-TW" altLang="en-US" sz="1400" b="1" dirty="0">
                <a:solidFill>
                  <a:srgbClr val="005A7C"/>
                </a:solidFill>
              </a:rPr>
              <a:t>　目前</a:t>
            </a:r>
            <a:r>
              <a:rPr lang="en-US" altLang="zh-TW" sz="1400" b="1" dirty="0" err="1">
                <a:solidFill>
                  <a:srgbClr val="005A7C"/>
                </a:solidFill>
              </a:rPr>
              <a:t>Coursera</a:t>
            </a:r>
            <a:r>
              <a:rPr lang="zh-TW" altLang="en-US" sz="1400" b="1" dirty="0">
                <a:solidFill>
                  <a:srgbClr val="005A7C"/>
                </a:solidFill>
              </a:rPr>
              <a:t>約有</a:t>
            </a:r>
            <a:r>
              <a:rPr lang="en-US" altLang="zh-TW" sz="1400" b="1" dirty="0">
                <a:solidFill>
                  <a:srgbClr val="005A7C"/>
                </a:solidFill>
              </a:rPr>
              <a:t>3</a:t>
            </a:r>
            <a:r>
              <a:rPr lang="zh-TW" altLang="en-US" sz="1400" b="1" dirty="0">
                <a:solidFill>
                  <a:srgbClr val="005A7C"/>
                </a:solidFill>
              </a:rPr>
              <a:t>分之</a:t>
            </a:r>
            <a:r>
              <a:rPr lang="en-US" altLang="zh-TW" sz="1400" b="1" dirty="0">
                <a:solidFill>
                  <a:srgbClr val="005A7C"/>
                </a:solidFill>
              </a:rPr>
              <a:t>2</a:t>
            </a:r>
            <a:r>
              <a:rPr lang="zh-TW" altLang="en-US" sz="1400" b="1" dirty="0">
                <a:solidFill>
                  <a:srgbClr val="005A7C"/>
                </a:solidFill>
              </a:rPr>
              <a:t>學生來自海外，而且多數課程都吸引上萬名學生參與，這對許多教授而言是不可抗拒的魅力。</a:t>
            </a:r>
            <a:r>
              <a:rPr lang="zh-TW" altLang="en-US" sz="1400" b="1" u="sng" dirty="0">
                <a:solidFill>
                  <a:schemeClr val="accent2">
                    <a:lumMod val="75000"/>
                  </a:schemeClr>
                </a:solidFill>
              </a:rPr>
              <a:t>密西根大學教授佩吉表示，儘管每學年有數百名學生選修他的課程，但多數上課時間卻只有寥寥幾人出席，反之他的線上課程卻吸引上萬名學生下載，讓他感覺相當震撼。</a:t>
            </a:r>
            <a:r>
              <a:rPr lang="zh-TW" altLang="en-US" sz="1400" b="1" dirty="0">
                <a:solidFill>
                  <a:srgbClr val="005A7C"/>
                </a:solidFill>
              </a:rPr>
              <a:t>雖然外界正在討論線上教育可能危及大學的生存，不過他強調實體大學主要鎖定的族群是</a:t>
            </a:r>
            <a:r>
              <a:rPr lang="en-US" altLang="zh-TW" sz="1400" b="1" dirty="0">
                <a:solidFill>
                  <a:srgbClr val="005A7C"/>
                </a:solidFill>
              </a:rPr>
              <a:t>18</a:t>
            </a:r>
            <a:r>
              <a:rPr lang="zh-TW" altLang="en-US" sz="1400" b="1" dirty="0">
                <a:solidFill>
                  <a:srgbClr val="005A7C"/>
                </a:solidFill>
              </a:rPr>
              <a:t>到</a:t>
            </a:r>
            <a:r>
              <a:rPr lang="en-US" altLang="zh-TW" sz="1400" b="1" dirty="0">
                <a:solidFill>
                  <a:srgbClr val="005A7C"/>
                </a:solidFill>
              </a:rPr>
              <a:t>22</a:t>
            </a:r>
            <a:r>
              <a:rPr lang="zh-TW" altLang="en-US" sz="1400" b="1" dirty="0">
                <a:solidFill>
                  <a:srgbClr val="005A7C"/>
                </a:solidFill>
              </a:rPr>
              <a:t>歲的學生。至於</a:t>
            </a:r>
            <a:r>
              <a:rPr lang="en-US" altLang="zh-TW" sz="1400" b="1" dirty="0" err="1">
                <a:solidFill>
                  <a:srgbClr val="005A7C"/>
                </a:solidFill>
              </a:rPr>
              <a:t>Coursera</a:t>
            </a:r>
            <a:r>
              <a:rPr lang="zh-TW" altLang="en-US" sz="1400" b="1" dirty="0">
                <a:solidFill>
                  <a:srgbClr val="005A7C"/>
                </a:solidFill>
              </a:rPr>
              <a:t>幫助</a:t>
            </a:r>
            <a:endParaRPr lang="en-US" altLang="zh-TW" sz="1400" b="1" dirty="0">
              <a:solidFill>
                <a:srgbClr val="005A7C"/>
              </a:solidFill>
            </a:endParaRPr>
          </a:p>
          <a:p>
            <a:pPr>
              <a:lnSpc>
                <a:spcPts val="2200"/>
              </a:lnSpc>
              <a:defRPr/>
            </a:pPr>
            <a:r>
              <a:rPr lang="zh-TW" altLang="en-US" sz="1400" b="1" dirty="0">
                <a:solidFill>
                  <a:srgbClr val="005A7C"/>
                </a:solidFill>
              </a:rPr>
              <a:t>的人是從</a:t>
            </a:r>
            <a:r>
              <a:rPr lang="en-US" altLang="zh-TW" sz="1400" b="1" dirty="0">
                <a:solidFill>
                  <a:srgbClr val="005A7C"/>
                </a:solidFill>
              </a:rPr>
              <a:t>22</a:t>
            </a:r>
            <a:r>
              <a:rPr lang="zh-TW" altLang="en-US" sz="1400" b="1" dirty="0">
                <a:solidFill>
                  <a:srgbClr val="005A7C"/>
                </a:solidFill>
              </a:rPr>
              <a:t>到</a:t>
            </a:r>
            <a:r>
              <a:rPr lang="en-US" altLang="zh-TW" sz="1400" b="1" dirty="0">
                <a:solidFill>
                  <a:srgbClr val="005A7C"/>
                </a:solidFill>
              </a:rPr>
              <a:t>102</a:t>
            </a:r>
            <a:r>
              <a:rPr lang="zh-TW" altLang="en-US" sz="1400" b="1" dirty="0">
                <a:solidFill>
                  <a:srgbClr val="005A7C"/>
                </a:solidFill>
              </a:rPr>
              <a:t>歲都有，包括國際學生與退休人士等。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17362"/>
            <a:ext cx="1728192" cy="3587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934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coursera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開張一年後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3094"/>
            <a:ext cx="801370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814373" y="3140968"/>
            <a:ext cx="2330677" cy="79208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416175" y="90872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(2013.5.30)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60" y="836712"/>
            <a:ext cx="606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半數以上為理工課程 ，將近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％修課者已經擁有大學文憑 </a:t>
            </a:r>
            <a:endParaRPr lang="zh-TW" altLang="en-US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0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coursera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進入多語文市場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3"/>
            <a:ext cx="1728192" cy="3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11560" y="1412776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(2013.9.24)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3"/>
            <a:ext cx="5851126" cy="554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520658" y="2924944"/>
            <a:ext cx="1719874" cy="32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20658" y="2924944"/>
            <a:ext cx="1564852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u="sng" dirty="0" smtClean="0">
                <a:solidFill>
                  <a:srgbClr val="FFFF00"/>
                </a:solidFill>
              </a:rPr>
              <a:t>2013.11.13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English	</a:t>
            </a:r>
            <a:r>
              <a:rPr lang="zh-TW" altLang="en-US" b="1" dirty="0" smtClean="0">
                <a:solidFill>
                  <a:schemeClr val="bg1"/>
                </a:solidFill>
              </a:rPr>
              <a:t>  </a:t>
            </a:r>
            <a:r>
              <a:rPr lang="en-US" altLang="zh-TW" b="1" dirty="0" smtClean="0">
                <a:solidFill>
                  <a:schemeClr val="bg1"/>
                </a:solidFill>
              </a:rPr>
              <a:t>475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Chinese	</a:t>
            </a:r>
            <a:r>
              <a:rPr lang="zh-TW" altLang="en-US" b="1" dirty="0" smtClean="0">
                <a:solidFill>
                  <a:schemeClr val="bg1"/>
                </a:solidFill>
              </a:rPr>
              <a:t>    </a:t>
            </a:r>
            <a:r>
              <a:rPr lang="en-US" altLang="zh-TW" b="1" dirty="0" smtClean="0">
                <a:solidFill>
                  <a:schemeClr val="bg1"/>
                </a:solidFill>
              </a:rPr>
              <a:t>25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French	</a:t>
            </a:r>
            <a:r>
              <a:rPr lang="zh-TW" altLang="en-US" b="1" dirty="0" smtClean="0">
                <a:solidFill>
                  <a:schemeClr val="bg1"/>
                </a:solidFill>
              </a:rPr>
              <a:t>    </a:t>
            </a:r>
            <a:r>
              <a:rPr lang="en-US" altLang="zh-TW" b="1" dirty="0" smtClean="0">
                <a:solidFill>
                  <a:schemeClr val="bg1"/>
                </a:solidFill>
              </a:rPr>
              <a:t>18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Russian	</a:t>
            </a:r>
            <a:r>
              <a:rPr lang="zh-TW" altLang="en-US" b="1" dirty="0" smtClean="0">
                <a:solidFill>
                  <a:schemeClr val="bg1"/>
                </a:solidFill>
              </a:rPr>
              <a:t>    </a:t>
            </a:r>
            <a:r>
              <a:rPr lang="en-US" altLang="zh-TW" b="1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Spanish	</a:t>
            </a:r>
            <a:r>
              <a:rPr lang="zh-TW" altLang="en-US" b="1" dirty="0" smtClean="0">
                <a:solidFill>
                  <a:schemeClr val="bg1"/>
                </a:solidFill>
              </a:rPr>
              <a:t>    </a:t>
            </a:r>
            <a:r>
              <a:rPr lang="en-US" altLang="zh-TW" b="1" dirty="0" smtClean="0">
                <a:solidFill>
                  <a:schemeClr val="bg1"/>
                </a:solidFill>
              </a:rPr>
              <a:t>13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German	      2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Arabic	      1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Italian	      1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Japanese	      1</a:t>
            </a:r>
          </a:p>
          <a:p>
            <a:endParaRPr lang="en-US" altLang="zh-TW" sz="900" b="1" dirty="0">
              <a:solidFill>
                <a:schemeClr val="bg1"/>
              </a:solidFill>
            </a:endParaRP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等</a:t>
            </a:r>
            <a:r>
              <a:rPr lang="en-US" altLang="zh-TW" b="1" dirty="0" smtClean="0">
                <a:solidFill>
                  <a:schemeClr val="bg1"/>
                </a:solidFill>
              </a:rPr>
              <a:t>12</a:t>
            </a:r>
            <a:r>
              <a:rPr lang="zh-TW" altLang="en-US" b="1" dirty="0" smtClean="0">
                <a:solidFill>
                  <a:schemeClr val="bg1"/>
                </a:solidFill>
              </a:rPr>
              <a:t>種語文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coursera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大力推展華文市場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7272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橢圓 15"/>
          <p:cNvSpPr/>
          <p:nvPr/>
        </p:nvSpPr>
        <p:spPr>
          <a:xfrm>
            <a:off x="895619" y="3353790"/>
            <a:ext cx="2356152" cy="90651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359540" y="1414880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(2013.11.13)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3"/>
            <a:ext cx="1728192" cy="3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" name="Picture 2" descr="D:\Documents\交通大學\教學\開放式課程\高教開放資源中心\2014.4.9 ewant 育網 bann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-10751"/>
            <a:ext cx="9145588" cy="43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6876256" y="3356992"/>
            <a:ext cx="2160240" cy="1053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Picture 4" descr="D:\文件\MOOC文件(第一天報到時建華給我的)\HERO專區\HERO\LOGO\LOGO\a 圓點+文字\png 去背檔案\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7"/>
          <a:stretch>
            <a:fillRect/>
          </a:stretch>
        </p:blipFill>
        <p:spPr bwMode="auto">
          <a:xfrm>
            <a:off x="7981875" y="6336704"/>
            <a:ext cx="1126628" cy="4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6948263" y="6624736"/>
            <a:ext cx="2195736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4334120" y="6577607"/>
            <a:ext cx="484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Research Center of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igher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ducational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esources for</a:t>
            </a:r>
            <a:r>
              <a:rPr lang="en-US" altLang="zh-TW" sz="1400" b="1" dirty="0" smtClean="0">
                <a:latin typeface="+mn-lt"/>
              </a:rPr>
              <a:t> </a:t>
            </a:r>
            <a:r>
              <a:rPr lang="en-US" altLang="zh-TW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</a:t>
            </a:r>
            <a:r>
              <a:rPr lang="en-US" altLang="zh-TW" sz="1400" b="1" dirty="0" smtClean="0">
                <a:solidFill>
                  <a:srgbClr val="005A7C"/>
                </a:solidFill>
                <a:latin typeface="+mn-lt"/>
              </a:rPr>
              <a:t>penness</a:t>
            </a:r>
            <a:endParaRPr lang="zh-TW" altLang="en-US" sz="1400" b="1" dirty="0">
              <a:solidFill>
                <a:srgbClr val="005A7C"/>
              </a:solidFill>
              <a:latin typeface="+mn-lt"/>
            </a:endParaRPr>
          </a:p>
        </p:txBody>
      </p:sp>
      <p:pic>
        <p:nvPicPr>
          <p:cNvPr id="33" name="Picture 2" descr="未标题-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371"/>
            <a:ext cx="9144000" cy="33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未标题-3-01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3" t="25323" r="4562" b="32796"/>
          <a:stretch>
            <a:fillRect/>
          </a:stretch>
        </p:blipFill>
        <p:spPr bwMode="auto">
          <a:xfrm>
            <a:off x="5127616" y="4012009"/>
            <a:ext cx="40259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5926" r="17403" b="31621"/>
          <a:stretch>
            <a:fillRect/>
          </a:stretch>
        </p:blipFill>
        <p:spPr bwMode="auto">
          <a:xfrm>
            <a:off x="323528" y="620688"/>
            <a:ext cx="2220921" cy="107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群組 35"/>
          <p:cNvGrpSpPr/>
          <p:nvPr/>
        </p:nvGrpSpPr>
        <p:grpSpPr>
          <a:xfrm>
            <a:off x="5076056" y="3919714"/>
            <a:ext cx="2762472" cy="949446"/>
            <a:chOff x="4378995" y="4725143"/>
            <a:chExt cx="3873525" cy="1800200"/>
          </a:xfrm>
          <a:effectLst>
            <a:outerShdw blurRad="88900" dist="889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7" name="矩形 36"/>
            <p:cNvSpPr/>
            <p:nvPr/>
          </p:nvSpPr>
          <p:spPr>
            <a:xfrm>
              <a:off x="4378995" y="4725143"/>
              <a:ext cx="3873525" cy="1800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TW" sz="4000" b="1" dirty="0" smtClean="0"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 smtClean="0"/>
                <a:t>Taiwan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L</a:t>
              </a:r>
              <a:r>
                <a:rPr lang="en-US" altLang="zh-TW" sz="1200" b="1" dirty="0"/>
                <a:t>earning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I</a:t>
              </a:r>
              <a:r>
                <a:rPr lang="en-US" altLang="zh-TW" sz="1200" b="1" dirty="0"/>
                <a:t>nitiative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F</a:t>
              </a:r>
              <a:r>
                <a:rPr lang="en-US" altLang="zh-TW" sz="1200" b="1" dirty="0"/>
                <a:t>or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E</a:t>
              </a:r>
              <a:r>
                <a:rPr lang="en-US" altLang="zh-TW" sz="1200" b="1" dirty="0"/>
                <a:t>veryone </a:t>
              </a:r>
              <a:endParaRPr lang="zh-TW" altLang="en-US" sz="1200" b="1" dirty="0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7" y="4805202"/>
              <a:ext cx="3768346" cy="1032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平行四邊形 38"/>
          <p:cNvSpPr/>
          <p:nvPr/>
        </p:nvSpPr>
        <p:spPr>
          <a:xfrm>
            <a:off x="3635896" y="3093574"/>
            <a:ext cx="1584176" cy="1031092"/>
          </a:xfrm>
          <a:prstGeom prst="parallelogram">
            <a:avLst>
              <a:gd name="adj" fmla="val 5631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Picture 4" descr="D:\文件\MOOC文件(第一天報到時建華給我的)\HERO專區\HERO\LOGO\LOGO\a 圓點+文字\png 去背檔案\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7"/>
          <a:stretch>
            <a:fillRect/>
          </a:stretch>
        </p:blipFill>
        <p:spPr bwMode="auto">
          <a:xfrm>
            <a:off x="107504" y="6567800"/>
            <a:ext cx="1126628" cy="4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字方塊 40"/>
          <p:cNvSpPr txBox="1"/>
          <p:nvPr/>
        </p:nvSpPr>
        <p:spPr>
          <a:xfrm>
            <a:off x="1234132" y="6544827"/>
            <a:ext cx="484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Research Center of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igher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ducational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esources for</a:t>
            </a:r>
            <a:r>
              <a:rPr lang="en-US" altLang="zh-TW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en-US" altLang="zh-TW" sz="1400" i="1" dirty="0" smtClean="0">
                <a:solidFill>
                  <a:srgbClr val="005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penness</a:t>
            </a:r>
            <a:endParaRPr lang="zh-TW" altLang="en-US" sz="1400" i="1" dirty="0">
              <a:solidFill>
                <a:srgbClr val="005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25799"/>
            <a:ext cx="1409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004048" y="5049866"/>
            <a:ext cx="49659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1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李威儀 </a:t>
            </a:r>
            <a:endParaRPr kumimoji="1" lang="en-US" altLang="zh-TW" sz="1400" b="1" dirty="0">
              <a:solidFill>
                <a:srgbClr val="005A7C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1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國立交通大學  高等教育</a:t>
            </a:r>
            <a:r>
              <a:rPr kumimoji="1" lang="zh-TW" altLang="en-US" sz="1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開放資源研究中心　</a:t>
            </a:r>
            <a:r>
              <a:rPr kumimoji="1" lang="zh-TW" altLang="en-US" sz="1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主任</a:t>
            </a:r>
            <a:endParaRPr kumimoji="1" lang="en-US" altLang="zh-TW" sz="14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1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電子</a:t>
            </a:r>
            <a:r>
              <a:rPr kumimoji="1" lang="zh-TW" altLang="en-US" sz="1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物理系 教授</a:t>
            </a:r>
            <a:endParaRPr kumimoji="1" lang="en-US" altLang="zh-TW" sz="14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zh-TW" sz="1400" b="1" dirty="0" smtClean="0">
                <a:solidFill>
                  <a:srgbClr val="005A7C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wilee@mail.nctu.edu.tw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6388654" y="309533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5A7C"/>
                </a:solidFill>
              </a:rPr>
              <a:t>2015.02.24</a:t>
            </a:r>
            <a:endParaRPr lang="zh-TW" altLang="en-US" b="1" dirty="0">
              <a:solidFill>
                <a:srgbClr val="005A7C"/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90731" y="4367607"/>
            <a:ext cx="7162028" cy="1464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TW" altLang="en-US" sz="3600" dirty="0">
              <a:solidFill>
                <a:srgbClr val="005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7504" y="4365104"/>
            <a:ext cx="4706738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開放</a:t>
            </a:r>
            <a:r>
              <a:rPr lang="zh-TW" altLang="en-US" sz="3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lang="zh-TW" altLang="en-US" sz="3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去哪兒</a:t>
            </a:r>
            <a:endParaRPr lang="en-US" altLang="zh-TW" sz="36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標楷體"/>
                <a:ea typeface="標楷體"/>
              </a:rPr>
              <a:t>－ 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 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OCW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到 </a:t>
            </a:r>
            <a:r>
              <a:rPr lang="en-US" altLang="zh-TW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sz="2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到 翻轉</a:t>
            </a:r>
            <a:endParaRPr lang="zh-TW" altLang="en-US" sz="26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562000" y="2846289"/>
            <a:ext cx="3240000" cy="1890000"/>
          </a:xfrm>
          <a:prstGeom prst="rect">
            <a:avLst/>
          </a:prstGeom>
          <a:solidFill>
            <a:srgbClr val="005A7C"/>
          </a:solidFill>
          <a:ln>
            <a:noFill/>
          </a:ln>
          <a:effectLst>
            <a:glow>
              <a:schemeClr val="accent1"/>
            </a:glow>
            <a:outerShdw blurRad="177800" dist="165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562000" y="1901289"/>
            <a:ext cx="2322368" cy="746968"/>
          </a:xfrm>
          <a:prstGeom prst="rect">
            <a:avLst/>
          </a:prstGeom>
          <a:solidFill>
            <a:srgbClr val="005A7C"/>
          </a:solidFill>
          <a:ln>
            <a:noFill/>
          </a:ln>
          <a:effectLst>
            <a:glow>
              <a:schemeClr val="accent1"/>
            </a:glow>
            <a:outerShdw blurRad="177800" dist="165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coursera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大力推展華文市場</a:t>
            </a:r>
            <a:endParaRPr lang="zh-TW" altLang="en-US" dirty="0">
              <a:solidFill>
                <a:srgbClr val="005A7C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83" y="3041563"/>
            <a:ext cx="2752130" cy="345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00" y="954000"/>
            <a:ext cx="20478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649665" y="1989000"/>
            <a:ext cx="21164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10,000,000 students</a:t>
            </a:r>
          </a:p>
          <a:p>
            <a:pPr>
              <a:lnSpc>
                <a:spcPts val="1800"/>
              </a:lnSpc>
            </a:pPr>
            <a:r>
              <a:rPr lang="en-US" altLang="zh-TW" sz="1600" dirty="0" smtClean="0">
                <a:solidFill>
                  <a:schemeClr val="bg1"/>
                </a:solidFill>
              </a:rPr>
              <a:t>      Oct. 2014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649665" y="2976020"/>
            <a:ext cx="3079689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sz="2100" b="1" dirty="0" smtClean="0">
                <a:solidFill>
                  <a:schemeClr val="bg1"/>
                </a:solidFill>
              </a:rPr>
              <a:t>Top countries </a:t>
            </a:r>
          </a:p>
          <a:p>
            <a:pPr>
              <a:lnSpc>
                <a:spcPts val="2200"/>
              </a:lnSpc>
            </a:pPr>
            <a:r>
              <a:rPr lang="en-US" altLang="zh-TW" sz="2100" b="1" dirty="0" smtClean="0">
                <a:solidFill>
                  <a:schemeClr val="bg1"/>
                </a:solidFill>
              </a:rPr>
              <a:t>by user base</a:t>
            </a:r>
          </a:p>
          <a:p>
            <a:endParaRPr lang="en-US" altLang="zh-TW" sz="8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</a:rPr>
              <a:t>United States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</a:rPr>
              <a:t>China, ~10%  </a:t>
            </a:r>
            <a:r>
              <a:rPr lang="en-US" altLang="zh-TW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zh-TW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sym typeface="Wingdings" panose="05000000000000000000" pitchFamily="2" charset="2"/>
              </a:rPr>
              <a:t>1,000,000</a:t>
            </a:r>
          </a:p>
          <a:p>
            <a:r>
              <a:rPr lang="en-US" altLang="zh-TW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altLang="zh-TW" dirty="0" smtClean="0">
                <a:solidFill>
                  <a:schemeClr val="bg1"/>
                </a:solidFill>
                <a:sym typeface="Wingdings" panose="05000000000000000000" pitchFamily="2" charset="2"/>
              </a:rPr>
              <a:t>	  </a:t>
            </a:r>
            <a:r>
              <a:rPr lang="zh-TW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sym typeface="Wingdings" panose="05000000000000000000" pitchFamily="2" charset="2"/>
              </a:rPr>
              <a:t>students</a:t>
            </a: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702000" y="5096289"/>
            <a:ext cx="1911917" cy="30202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682000" y="5043587"/>
            <a:ext cx="92012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600" dirty="0" smtClean="0"/>
              <a:t>150,000</a:t>
            </a:r>
          </a:p>
          <a:p>
            <a:pPr>
              <a:lnSpc>
                <a:spcPts val="1600"/>
              </a:lnSpc>
            </a:pPr>
            <a:r>
              <a:rPr lang="en-US" altLang="zh-TW" sz="1600" dirty="0" smtClean="0"/>
              <a:t>Students</a:t>
            </a:r>
          </a:p>
        </p:txBody>
      </p:sp>
      <p:sp>
        <p:nvSpPr>
          <p:cNvPr id="13" name="向右箭號 12"/>
          <p:cNvSpPr/>
          <p:nvPr/>
        </p:nvSpPr>
        <p:spPr>
          <a:xfrm rot="19867309">
            <a:off x="3570371" y="4491333"/>
            <a:ext cx="2106295" cy="410841"/>
          </a:xfrm>
          <a:prstGeom prst="stripedRightArrow">
            <a:avLst>
              <a:gd name="adj1" fmla="val 41937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14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613917" y="5006289"/>
            <a:ext cx="998296" cy="5400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603351" y="3791290"/>
            <a:ext cx="1198649" cy="855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3293352" y="2036289"/>
            <a:ext cx="2238024" cy="406301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 rot="19847040">
            <a:off x="3754443" y="395096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推出中文課程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及介面後一年</a:t>
            </a:r>
            <a:endParaRPr lang="zh-TW" altLang="en-US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13280" y="170966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5A7C"/>
                </a:solidFill>
              </a:rPr>
              <a:t>Oct. 2013 </a:t>
            </a:r>
            <a:r>
              <a:rPr lang="en-US" altLang="zh-TW" b="1" dirty="0" smtClean="0">
                <a:solidFill>
                  <a:srgbClr val="005A7C"/>
                </a:solidFill>
                <a:sym typeface="Wingdings" panose="05000000000000000000" pitchFamily="2" charset="2"/>
              </a:rPr>
              <a:t> Oct. 2014</a:t>
            </a:r>
            <a:endParaRPr lang="zh-TW" altLang="en-US" b="1" dirty="0">
              <a:solidFill>
                <a:srgbClr val="005A7C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109071" y="5184000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總使用人數增加為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2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中國大陸使用人數增加為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7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95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全球最大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網站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8" y="910220"/>
            <a:ext cx="1728192" cy="3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171877"/>
              </p:ext>
            </p:extLst>
          </p:nvPr>
        </p:nvGraphicFramePr>
        <p:xfrm>
          <a:off x="4572000" y="760680"/>
          <a:ext cx="43117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10"/>
          <p:cNvSpPr/>
          <p:nvPr/>
        </p:nvSpPr>
        <p:spPr>
          <a:xfrm>
            <a:off x="4572000" y="2889000"/>
            <a:ext cx="4176464" cy="614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27149"/>
              </p:ext>
            </p:extLst>
          </p:nvPr>
        </p:nvGraphicFramePr>
        <p:xfrm>
          <a:off x="4035255" y="3069000"/>
          <a:ext cx="4738349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字方塊 6"/>
          <p:cNvSpPr txBox="1"/>
          <p:nvPr/>
        </p:nvSpPr>
        <p:spPr>
          <a:xfrm>
            <a:off x="5991132" y="958890"/>
            <a:ext cx="171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課程數</a:t>
            </a:r>
          </a:p>
        </p:txBody>
      </p:sp>
      <p:sp>
        <p:nvSpPr>
          <p:cNvPr id="14" name="文字方塊 26"/>
          <p:cNvSpPr txBox="1"/>
          <p:nvPr/>
        </p:nvSpPr>
        <p:spPr>
          <a:xfrm>
            <a:off x="5960990" y="3208890"/>
            <a:ext cx="17193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註冊人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8" name="圖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917167"/>
              </p:ext>
            </p:extLst>
          </p:nvPr>
        </p:nvGraphicFramePr>
        <p:xfrm>
          <a:off x="204444" y="3745800"/>
          <a:ext cx="4079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文字方塊 30"/>
          <p:cNvSpPr txBox="1"/>
          <p:nvPr/>
        </p:nvSpPr>
        <p:spPr>
          <a:xfrm>
            <a:off x="971600" y="3419296"/>
            <a:ext cx="207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學校夥伴數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87000" y="1255676"/>
            <a:ext cx="37096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2013/10</a:t>
            </a:r>
            <a:r>
              <a:rPr lang="zh-TW" altLang="en-US" sz="2000" b="1" dirty="0" smtClean="0">
                <a:solidFill>
                  <a:srgbClr val="005A7C"/>
                </a:solidFill>
              </a:rPr>
              <a:t> 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altLang="zh-TW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rgbClr val="005A7C"/>
                </a:solidFill>
              </a:rPr>
              <a:t>107</a:t>
            </a:r>
            <a:r>
              <a:rPr lang="zh-TW" altLang="en-US" b="1" dirty="0" smtClean="0">
                <a:solidFill>
                  <a:srgbClr val="005A7C"/>
                </a:solidFill>
              </a:rPr>
              <a:t>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個夥伴學，</a:t>
            </a:r>
            <a:r>
              <a:rPr lang="en-US" altLang="zh-TW" b="1" dirty="0" smtClean="0">
                <a:solidFill>
                  <a:srgbClr val="005A7C"/>
                </a:solidFill>
              </a:rPr>
              <a:t>520</a:t>
            </a:r>
            <a:r>
              <a:rPr lang="zh-TW" altLang="en-US" b="1" dirty="0" smtClean="0">
                <a:solidFill>
                  <a:srgbClr val="005A7C"/>
                </a:solidFill>
              </a:rPr>
              <a:t>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門課程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5A7C"/>
                </a:solidFill>
              </a:rPr>
              <a:t>520</a:t>
            </a:r>
            <a:r>
              <a:rPr lang="zh-TW" altLang="en-US" b="1" dirty="0" smtClean="0">
                <a:solidFill>
                  <a:srgbClr val="005A7C"/>
                </a:solidFill>
              </a:rPr>
              <a:t>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萬註冊人數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 smtClean="0">
                <a:solidFill>
                  <a:srgbClr val="005A7C"/>
                </a:solidFill>
              </a:rPr>
              <a:t>1,900</a:t>
            </a:r>
            <a:r>
              <a:rPr lang="zh-TW" altLang="en-US" b="1" dirty="0" smtClean="0">
                <a:solidFill>
                  <a:srgbClr val="005A7C"/>
                </a:solidFill>
              </a:rPr>
              <a:t>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萬選課人次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2014/10</a:t>
            </a:r>
            <a:r>
              <a:rPr lang="zh-TW" altLang="en-US" sz="2000" b="1" dirty="0" smtClean="0">
                <a:solidFill>
                  <a:srgbClr val="005A7C"/>
                </a:solidFill>
              </a:rPr>
              <a:t> 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en-US" altLang="zh-TW" b="1" dirty="0" smtClean="0">
                <a:solidFill>
                  <a:srgbClr val="005A7C"/>
                </a:solidFill>
              </a:rPr>
              <a:t>112</a:t>
            </a:r>
            <a:r>
              <a:rPr lang="zh-TW" altLang="en-US" b="1" dirty="0" smtClean="0">
                <a:solidFill>
                  <a:srgbClr val="005A7C"/>
                </a:solidFill>
              </a:rPr>
              <a:t> 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個夥伴學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 smtClean="0">
                <a:solidFill>
                  <a:srgbClr val="005A7C"/>
                </a:solidFill>
              </a:rPr>
              <a:t>839</a:t>
            </a:r>
            <a:r>
              <a:rPr lang="zh-TW" altLang="en-US" b="1" dirty="0" smtClean="0">
                <a:solidFill>
                  <a:srgbClr val="005A7C"/>
                </a:solidFill>
              </a:rPr>
              <a:t> 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門課程</a:t>
            </a: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5A7C"/>
                </a:solidFill>
              </a:rPr>
              <a:t>~1000</a:t>
            </a:r>
            <a:r>
              <a:rPr lang="zh-TW" altLang="en-US" b="1" dirty="0" smtClean="0">
                <a:solidFill>
                  <a:srgbClr val="005A7C"/>
                </a:solidFill>
              </a:rPr>
              <a:t> 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萬註冊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017" y="1040993"/>
            <a:ext cx="90000" cy="9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等腰三角形 8"/>
          <p:cNvSpPr/>
          <p:nvPr/>
        </p:nvSpPr>
        <p:spPr>
          <a:xfrm>
            <a:off x="8487000" y="3204000"/>
            <a:ext cx="135000" cy="90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7542000" y="3349964"/>
            <a:ext cx="945000" cy="106903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8037000" y="1089001"/>
            <a:ext cx="546776" cy="35999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菱形 24"/>
          <p:cNvSpPr/>
          <p:nvPr/>
        </p:nvSpPr>
        <p:spPr>
          <a:xfrm>
            <a:off x="3689912" y="4009016"/>
            <a:ext cx="90000" cy="9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833718" y="4060150"/>
            <a:ext cx="2904564" cy="1547274"/>
          </a:xfrm>
          <a:custGeom>
            <a:avLst/>
            <a:gdLst>
              <a:gd name="connsiteX0" fmla="*/ 0 w 2904564"/>
              <a:gd name="connsiteY0" fmla="*/ 1547274 h 1547274"/>
              <a:gd name="connsiteX1" fmla="*/ 1035423 w 2904564"/>
              <a:gd name="connsiteY1" fmla="*/ 995944 h 1547274"/>
              <a:gd name="connsiteX2" fmla="*/ 1721223 w 2904564"/>
              <a:gd name="connsiteY2" fmla="*/ 350485 h 1547274"/>
              <a:gd name="connsiteX3" fmla="*/ 2259106 w 2904564"/>
              <a:gd name="connsiteY3" fmla="*/ 54650 h 1547274"/>
              <a:gd name="connsiteX4" fmla="*/ 2904564 w 2904564"/>
              <a:gd name="connsiteY4" fmla="*/ 862 h 15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564" h="1547274">
                <a:moveTo>
                  <a:pt x="0" y="1547274"/>
                </a:moveTo>
                <a:cubicBezTo>
                  <a:pt x="374276" y="1371341"/>
                  <a:pt x="748553" y="1195409"/>
                  <a:pt x="1035423" y="995944"/>
                </a:cubicBezTo>
                <a:cubicBezTo>
                  <a:pt x="1322293" y="796479"/>
                  <a:pt x="1517276" y="507367"/>
                  <a:pt x="1721223" y="350485"/>
                </a:cubicBezTo>
                <a:cubicBezTo>
                  <a:pt x="1925170" y="193603"/>
                  <a:pt x="2061883" y="112920"/>
                  <a:pt x="2259106" y="54650"/>
                </a:cubicBezTo>
                <a:cubicBezTo>
                  <a:pt x="2456330" y="-3621"/>
                  <a:pt x="2680447" y="-1380"/>
                  <a:pt x="2904564" y="86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1411941" y="5056094"/>
            <a:ext cx="1990165" cy="591671"/>
          </a:xfrm>
          <a:custGeom>
            <a:avLst/>
            <a:gdLst>
              <a:gd name="connsiteX0" fmla="*/ 0 w 1990165"/>
              <a:gd name="connsiteY0" fmla="*/ 591671 h 591671"/>
              <a:gd name="connsiteX1" fmla="*/ 645459 w 1990165"/>
              <a:gd name="connsiteY1" fmla="*/ 403412 h 591671"/>
              <a:gd name="connsiteX2" fmla="*/ 1358153 w 1990165"/>
              <a:gd name="connsiteY2" fmla="*/ 121024 h 591671"/>
              <a:gd name="connsiteX3" fmla="*/ 1990165 w 1990165"/>
              <a:gd name="connsiteY3" fmla="*/ 0 h 5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165" h="591671">
                <a:moveTo>
                  <a:pt x="0" y="591671"/>
                </a:moveTo>
                <a:cubicBezTo>
                  <a:pt x="209550" y="536762"/>
                  <a:pt x="419100" y="481853"/>
                  <a:pt x="645459" y="403412"/>
                </a:cubicBezTo>
                <a:cubicBezTo>
                  <a:pt x="871818" y="324971"/>
                  <a:pt x="1134035" y="188259"/>
                  <a:pt x="1358153" y="121024"/>
                </a:cubicBezTo>
                <a:cubicBezTo>
                  <a:pt x="1582271" y="53789"/>
                  <a:pt x="1786218" y="26894"/>
                  <a:pt x="1990165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9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 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元年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1259632" y="692697"/>
            <a:ext cx="770485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9852"/>
            <a:ext cx="4134846" cy="45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83008"/>
            <a:ext cx="3600400" cy="500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7524328" y="624018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2013/2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635896" y="592286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2013/4</a:t>
            </a:r>
          </a:p>
        </p:txBody>
      </p:sp>
    </p:spTree>
    <p:extLst>
      <p:ext uri="{BB962C8B-B14F-4D97-AF65-F5344CB8AC3E}">
        <p14:creationId xmlns:p14="http://schemas.microsoft.com/office/powerpoint/2010/main" val="8423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風暴真的來了嗎 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1259632" y="692697"/>
            <a:ext cx="770485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或只是一場段短暫的大雨？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9852"/>
            <a:ext cx="4134846" cy="45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3635896" y="592286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2013/4</a:t>
            </a:r>
          </a:p>
        </p:txBody>
      </p:sp>
      <p:sp>
        <p:nvSpPr>
          <p:cNvPr id="27" name="矩形 21"/>
          <p:cNvSpPr>
            <a:spLocks noChangeArrowheads="1"/>
          </p:cNvSpPr>
          <p:nvPr/>
        </p:nvSpPr>
        <p:spPr bwMode="auto">
          <a:xfrm>
            <a:off x="5004048" y="959524"/>
            <a:ext cx="396044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喬治亞理工學院 </a:t>
            </a:r>
            <a:r>
              <a:rPr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世紀大學中心主任狄米羅形容： </a:t>
            </a: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這是高等教育界</a:t>
            </a:r>
            <a:r>
              <a:rPr lang="zh-TW" altLang="en-US" b="1" u="sng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的海嘯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如此革命性的線上學習實驗堪稱前所未有，很難想像任何一所大型研究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大學不想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參與這樣的盛舉。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柏克萊加大校長伯吉紐（</a:t>
            </a:r>
            <a:r>
              <a:rPr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Robert </a:t>
            </a:r>
            <a:r>
              <a:rPr lang="en-US" altLang="zh-TW" b="1" dirty="0" err="1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Birgeneau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）說：</a:t>
            </a: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現在的大學教育，最終將會因網上教育而徹底改變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。」</a:t>
            </a:r>
            <a:b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54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風暴真的來了嗎 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1259632" y="692697"/>
            <a:ext cx="770485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或只是一場段短暫的大雨？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9852"/>
            <a:ext cx="4134846" cy="45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3635896" y="592286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2013/4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112060" y="2497948"/>
            <a:ext cx="549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教授要失業</a:t>
            </a:r>
            <a:r>
              <a:rPr lang="zh-TW" altLang="en-US" sz="32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en-US" altLang="zh-TW" sz="32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大學圍牆要塌</a:t>
            </a:r>
            <a:r>
              <a:rPr lang="zh-TW" altLang="en-US" sz="32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了</a:t>
            </a:r>
            <a:r>
              <a:rPr lang="en-US" altLang="zh-TW" sz="32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sz="32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活不下去了</a:t>
            </a:r>
            <a:r>
              <a:rPr lang="en-US" altLang="zh-TW" sz="32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0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風暴真的來了嗎 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9852"/>
            <a:ext cx="4134846" cy="45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3635896" y="592286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2013/4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21069" y="1772816"/>
            <a:ext cx="44594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5A7C"/>
                </a:solidFill>
              </a:rPr>
              <a:t>1997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年時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彼得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Symbol"/>
              </a:rPr>
              <a:t>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杜拉克就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曾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預言 ：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rgbClr val="005A7C"/>
                </a:solidFill>
              </a:rPr>
              <a:t>“30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年後大型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大學校園將成為廢墟，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將無法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生存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7551" y="3370882"/>
            <a:ext cx="4187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5A7C"/>
                </a:solidFill>
              </a:rPr>
              <a:t>“ Thirty </a:t>
            </a:r>
            <a:r>
              <a:rPr lang="en-US" altLang="zh-TW" sz="2000" b="1" dirty="0">
                <a:solidFill>
                  <a:srgbClr val="005A7C"/>
                </a:solidFill>
              </a:rPr>
              <a:t>years from now the big university campuses will be </a:t>
            </a:r>
            <a:r>
              <a:rPr lang="zh-TW" altLang="en-US" sz="2000" b="1" dirty="0" smtClean="0">
                <a:solidFill>
                  <a:srgbClr val="005A7C"/>
                </a:solidFill>
              </a:rPr>
              <a:t> 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relics. Universities </a:t>
            </a:r>
            <a:r>
              <a:rPr lang="en-US" altLang="zh-TW" sz="2000" b="1" dirty="0">
                <a:solidFill>
                  <a:srgbClr val="005A7C"/>
                </a:solidFill>
              </a:rPr>
              <a:t>won't survive. 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“</a:t>
            </a:r>
          </a:p>
          <a:p>
            <a:pPr algn="r"/>
            <a:r>
              <a:rPr lang="en-US" altLang="zh-TW" sz="2000" b="1" dirty="0" smtClean="0">
                <a:solidFill>
                  <a:srgbClr val="005A7C"/>
                </a:solidFill>
              </a:rPr>
              <a:t>Peter </a:t>
            </a:r>
            <a:r>
              <a:rPr lang="en-US" altLang="zh-TW" sz="2000" b="1" dirty="0" err="1">
                <a:solidFill>
                  <a:srgbClr val="005A7C"/>
                </a:solidFill>
              </a:rPr>
              <a:t>Drucker</a:t>
            </a:r>
            <a:r>
              <a:rPr lang="en-US" altLang="zh-TW" sz="2000" b="1" dirty="0">
                <a:solidFill>
                  <a:srgbClr val="005A7C"/>
                </a:solidFill>
              </a:rPr>
              <a:t>, </a:t>
            </a:r>
            <a:r>
              <a:rPr lang="en-US" altLang="zh-TW" sz="2000" b="1" i="1" dirty="0">
                <a:solidFill>
                  <a:srgbClr val="005A7C"/>
                </a:solidFill>
              </a:rPr>
              <a:t>Forbes</a:t>
            </a:r>
            <a:r>
              <a:rPr lang="en-US" altLang="zh-TW" sz="2000" b="1" dirty="0">
                <a:solidFill>
                  <a:srgbClr val="005A7C"/>
                </a:solidFill>
              </a:rPr>
              <a:t>, 3/10/97</a:t>
            </a:r>
            <a:endParaRPr lang="zh-TW" altLang="en-US" sz="2000" b="1" dirty="0">
              <a:solidFill>
                <a:srgbClr val="005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風暴真的來了嗎 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9852"/>
            <a:ext cx="4134846" cy="45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3635896" y="592286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2013/4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21069" y="1772816"/>
            <a:ext cx="44594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5A7C"/>
                </a:solidFill>
              </a:rPr>
              <a:t>1997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年時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彼得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Symbol"/>
              </a:rPr>
              <a:t>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杜拉克就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曾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預言 ：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rgbClr val="005A7C"/>
                </a:solidFill>
              </a:rPr>
              <a:t>“30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年後大型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大學校園將成為廢墟，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將無法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生存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至今已</a:t>
            </a:r>
            <a:r>
              <a:rPr lang="zh-TW" altLang="en-US" sz="2400" b="1" u="sng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經過</a:t>
            </a:r>
            <a:r>
              <a:rPr lang="zh-TW" alt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了</a:t>
            </a:r>
            <a:r>
              <a:rPr lang="en-US" altLang="zh-TW" sz="2400" b="1" u="sng" dirty="0" smtClean="0">
                <a:solidFill>
                  <a:schemeClr val="accent2">
                    <a:lumMod val="75000"/>
                  </a:schemeClr>
                </a:solidFill>
              </a:rPr>
              <a:t>17</a:t>
            </a:r>
            <a:r>
              <a:rPr lang="zh-TW" alt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年了</a:t>
            </a:r>
            <a:endParaRPr lang="en-US" altLang="zh-TW" sz="2400" b="1" u="sng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有任何跡象大學將會消失嗎？</a:t>
            </a:r>
            <a:endParaRPr lang="en-US" altLang="zh-TW" sz="2400" b="1" u="sng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7551" y="3370882"/>
            <a:ext cx="4187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5A7C"/>
                </a:solidFill>
              </a:rPr>
              <a:t>“ Thirty </a:t>
            </a:r>
            <a:r>
              <a:rPr lang="en-US" altLang="zh-TW" sz="2000" b="1" dirty="0">
                <a:solidFill>
                  <a:srgbClr val="005A7C"/>
                </a:solidFill>
              </a:rPr>
              <a:t>years from now the big university campuses will be </a:t>
            </a:r>
            <a:r>
              <a:rPr lang="zh-TW" altLang="en-US" sz="2000" b="1" dirty="0" smtClean="0">
                <a:solidFill>
                  <a:srgbClr val="005A7C"/>
                </a:solidFill>
              </a:rPr>
              <a:t> 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relics. Universities </a:t>
            </a:r>
            <a:r>
              <a:rPr lang="en-US" altLang="zh-TW" sz="2000" b="1" dirty="0">
                <a:solidFill>
                  <a:srgbClr val="005A7C"/>
                </a:solidFill>
              </a:rPr>
              <a:t>won't survive. 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“</a:t>
            </a:r>
          </a:p>
          <a:p>
            <a:pPr algn="r"/>
            <a:r>
              <a:rPr lang="en-US" altLang="zh-TW" sz="2000" b="1" dirty="0" smtClean="0">
                <a:solidFill>
                  <a:srgbClr val="005A7C"/>
                </a:solidFill>
              </a:rPr>
              <a:t>Peter </a:t>
            </a:r>
            <a:r>
              <a:rPr lang="en-US" altLang="zh-TW" sz="2000" b="1" dirty="0" err="1">
                <a:solidFill>
                  <a:srgbClr val="005A7C"/>
                </a:solidFill>
              </a:rPr>
              <a:t>Drucker</a:t>
            </a:r>
            <a:r>
              <a:rPr lang="en-US" altLang="zh-TW" sz="2000" b="1" dirty="0">
                <a:solidFill>
                  <a:srgbClr val="005A7C"/>
                </a:solidFill>
              </a:rPr>
              <a:t>, </a:t>
            </a:r>
            <a:r>
              <a:rPr lang="en-US" altLang="zh-TW" sz="2000" b="1" i="1" dirty="0">
                <a:solidFill>
                  <a:srgbClr val="005A7C"/>
                </a:solidFill>
              </a:rPr>
              <a:t>Forbes</a:t>
            </a:r>
            <a:r>
              <a:rPr lang="en-US" altLang="zh-TW" sz="2000" b="1" dirty="0">
                <a:solidFill>
                  <a:srgbClr val="005A7C"/>
                </a:solidFill>
              </a:rPr>
              <a:t>, 3/10/97</a:t>
            </a:r>
            <a:endParaRPr lang="zh-TW" altLang="en-US" sz="2000" b="1" dirty="0">
              <a:solidFill>
                <a:srgbClr val="005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7135" y="1196752"/>
            <a:ext cx="78873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特別是頂尖大學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學位教育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的基本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生態不會受到太大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影響：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華人地區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的大學學費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台灣幾乎人人能讀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教育部處處管制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大學中只有少數課程會使用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 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err="1" smtClean="0">
                <a:solidFill>
                  <a:srgbClr val="005A7C"/>
                </a:solidFill>
                <a:ea typeface="微軟正黑體" pitchFamily="34" charset="-120"/>
              </a:rPr>
              <a:t>Coursera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及 </a:t>
            </a:r>
            <a:r>
              <a:rPr lang="en-US" altLang="zh-TW" sz="2000" b="1" dirty="0" err="1" smtClean="0">
                <a:solidFill>
                  <a:srgbClr val="005A7C"/>
                </a:solidFill>
              </a:rPr>
              <a:t>edX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也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在幫忙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鞏固傳統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制度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ts val="36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 頂尖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大學的地位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45611" y="908720"/>
            <a:ext cx="710477" cy="563646"/>
            <a:chOff x="9878928" y="4019018"/>
            <a:chExt cx="706136" cy="720841"/>
          </a:xfrm>
        </p:grpSpPr>
        <p:pic>
          <p:nvPicPr>
            <p:cNvPr id="1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17366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7135" y="1196752"/>
            <a:ext cx="788735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特別是頂尖大學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學位教育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的基本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生態不會受到太大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影響：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華人地區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的大學學費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台灣幾乎人人能讀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教育部處處管制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大學中只有少數課程會使用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 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err="1" smtClean="0">
                <a:solidFill>
                  <a:srgbClr val="005A7C"/>
                </a:solidFill>
                <a:ea typeface="微軟正黑體" pitchFamily="34" charset="-120"/>
              </a:rPr>
              <a:t>Coursera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及 </a:t>
            </a:r>
            <a:r>
              <a:rPr lang="en-US" altLang="zh-TW" sz="2000" b="1" dirty="0" err="1" smtClean="0">
                <a:solidFill>
                  <a:srgbClr val="005A7C"/>
                </a:solidFill>
              </a:rPr>
              <a:t>edX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也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在幫忙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鞏固傳統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制度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ts val="36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 頂尖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大學的地位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大學裡的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會因此受到更多的重視及應用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的教學品質會受到刺激而提升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45611" y="908720"/>
            <a:ext cx="710477" cy="563646"/>
            <a:chOff x="9878928" y="4019018"/>
            <a:chExt cx="706136" cy="720841"/>
          </a:xfrm>
        </p:grpSpPr>
        <p:pic>
          <p:nvPicPr>
            <p:cNvPr id="1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45611" y="4521538"/>
            <a:ext cx="710477" cy="563646"/>
            <a:chOff x="9878928" y="4019018"/>
            <a:chExt cx="706136" cy="720841"/>
          </a:xfrm>
        </p:grpSpPr>
        <p:pic>
          <p:nvPicPr>
            <p:cNvPr id="15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向右箭號 17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256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7135" y="1196752"/>
            <a:ext cx="788735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特別是頂尖大學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學位教育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的基本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生態不會受到太大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影響：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華人地區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的大學學費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台灣幾乎人人能讀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教育部處處管制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大學中只有少數課程會使用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 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err="1" smtClean="0">
                <a:solidFill>
                  <a:srgbClr val="005A7C"/>
                </a:solidFill>
                <a:ea typeface="微軟正黑體" pitchFamily="34" charset="-120"/>
              </a:rPr>
              <a:t>Coursera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及 </a:t>
            </a:r>
            <a:r>
              <a:rPr lang="en-US" altLang="zh-TW" sz="2000" b="1" dirty="0" err="1" smtClean="0">
                <a:solidFill>
                  <a:srgbClr val="005A7C"/>
                </a:solidFill>
              </a:rPr>
              <a:t>edX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也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在幫忙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鞏固傳統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制度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ts val="36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 頂尖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大學的地位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大學裡的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會因此受到更多的重視及應用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的教學品質會受到刺激而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提升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     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翻轉式教學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(Flip Classroom) </a:t>
            </a:r>
          </a:p>
          <a:p>
            <a:endParaRPr lang="en-US" altLang="zh-TW" sz="1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sym typeface="Wingdings" panose="05000000000000000000" pitchFamily="2" charset="2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                跨校通識教育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45611" y="908720"/>
            <a:ext cx="710477" cy="563646"/>
            <a:chOff x="9878928" y="4019018"/>
            <a:chExt cx="706136" cy="720841"/>
          </a:xfrm>
        </p:grpSpPr>
        <p:pic>
          <p:nvPicPr>
            <p:cNvPr id="1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45611" y="4521538"/>
            <a:ext cx="710477" cy="563646"/>
            <a:chOff x="9878928" y="4019018"/>
            <a:chExt cx="706136" cy="720841"/>
          </a:xfrm>
        </p:grpSpPr>
        <p:pic>
          <p:nvPicPr>
            <p:cNvPr id="15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向右箭號 17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pic>
        <p:nvPicPr>
          <p:cNvPr id="24" name="Picture 4" descr="https://encrypted-tbn3.gstatic.com/images?q=tbn:ANd9GcRPcYQY60wN7nsc2OtCQUVl8qi_0aQK6b88uheY7F4uaxmiay-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16" y="2708920"/>
            <a:ext cx="2163372" cy="29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左中括弧 3"/>
          <p:cNvSpPr/>
          <p:nvPr/>
        </p:nvSpPr>
        <p:spPr>
          <a:xfrm>
            <a:off x="2007000" y="5769000"/>
            <a:ext cx="208152" cy="914400"/>
          </a:xfrm>
          <a:prstGeom prst="leftBracke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7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2004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年的一個深夜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1259632" y="692697"/>
            <a:ext cx="770485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5A7C"/>
                </a:solidFill>
              </a:rPr>
              <a:t>我</a:t>
            </a:r>
            <a:r>
              <a:rPr lang="en-US" altLang="zh-TW" dirty="0">
                <a:solidFill>
                  <a:srgbClr val="005A7C"/>
                </a:solidFill>
              </a:rPr>
              <a:t> </a:t>
            </a:r>
            <a:r>
              <a:rPr lang="en-US" altLang="zh-TW" dirty="0" err="1" smtClean="0">
                <a:solidFill>
                  <a:srgbClr val="005A7C"/>
                </a:solidFill>
              </a:rPr>
              <a:t>google</a:t>
            </a:r>
            <a:r>
              <a:rPr lang="zh-TW" altLang="en-US" dirty="0" smtClean="0">
                <a:solidFill>
                  <a:srgbClr val="005A7C"/>
                </a:solidFill>
              </a:rPr>
              <a:t> 了一下 </a:t>
            </a:r>
            <a:r>
              <a:rPr lang="en-US" altLang="zh-TW" dirty="0" smtClean="0">
                <a:solidFill>
                  <a:srgbClr val="005A7C"/>
                </a:solidFill>
              </a:rPr>
              <a:t>….. </a:t>
            </a:r>
            <a:endParaRPr lang="zh-TW" altLang="en-US" dirty="0">
              <a:solidFill>
                <a:srgbClr val="005A7C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67544" y="1700808"/>
            <a:ext cx="8136904" cy="4032448"/>
            <a:chOff x="467544" y="1700808"/>
            <a:chExt cx="8136904" cy="4032448"/>
          </a:xfrm>
        </p:grpSpPr>
        <p:graphicFrame>
          <p:nvGraphicFramePr>
            <p:cNvPr id="4" name="圖表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5654761"/>
                </p:ext>
              </p:extLst>
            </p:nvPr>
          </p:nvGraphicFramePr>
          <p:xfrm>
            <a:off x="467544" y="1700808"/>
            <a:ext cx="8136904" cy="4032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文字方塊 4"/>
            <p:cNvSpPr txBox="1"/>
            <p:nvPr/>
          </p:nvSpPr>
          <p:spPr>
            <a:xfrm>
              <a:off x="2483768" y="484771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（色情）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07904" y="4293096"/>
              <a:ext cx="4320480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591764" y="5289060"/>
              <a:ext cx="692204" cy="30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499992" y="5301208"/>
              <a:ext cx="692204" cy="30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408220" y="5313356"/>
              <a:ext cx="692204" cy="30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316448" y="5325504"/>
              <a:ext cx="692204" cy="30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164288" y="5301208"/>
              <a:ext cx="692204" cy="300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61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讓它紅了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2484438" y="5876925"/>
            <a:ext cx="6480175" cy="865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128660"/>
            <a:ext cx="4768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翻轉</a:t>
            </a:r>
            <a:r>
              <a:rPr lang="zh-TW" altLang="en-US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教室</a:t>
            </a:r>
            <a:r>
              <a:rPr lang="en-US" altLang="zh-TW" sz="2800" b="1" dirty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( Flip Classroom )  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85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翻轉式教學 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Flip Classroom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1574800" y="1289050"/>
            <a:ext cx="110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傳統的</a:t>
            </a:r>
          </a:p>
        </p:txBody>
      </p:sp>
      <p:sp>
        <p:nvSpPr>
          <p:cNvPr id="9" name="文字方塊 53"/>
          <p:cNvSpPr txBox="1">
            <a:spLocks noChangeArrowheads="1"/>
          </p:cNvSpPr>
          <p:nvPr/>
        </p:nvSpPr>
        <p:spPr bwMode="auto">
          <a:xfrm>
            <a:off x="6372225" y="12890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翻轉的</a:t>
            </a:r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179388" y="1890713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課堂聽講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648200" y="1755775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回家聽講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059113" y="3068638"/>
            <a:ext cx="14684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回家做練習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659563" y="3217863"/>
            <a:ext cx="2108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課堂做練習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829050"/>
            <a:ext cx="80660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翻轉式教學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是大學網路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教學的必然發展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71538" y="1568450"/>
            <a:ext cx="83809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純網路教學的最大問題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 缺少督促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學生怠惰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通過率過低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需要混合式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(hybrid)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網路教學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 回家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聽課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，但仍需定期出席課堂教學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年以前就有的概念，公元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年就有的名詞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69"/>
          <p:cNvSpPr>
            <a:spLocks noChangeArrowheads="1"/>
          </p:cNvSpPr>
          <p:nvPr/>
        </p:nvSpPr>
        <p:spPr bwMode="auto">
          <a:xfrm>
            <a:off x="927100" y="4500563"/>
            <a:ext cx="817350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 err="1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Lage</a:t>
            </a:r>
            <a:r>
              <a:rPr lang="en-US" altLang="zh-TW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, Platt and </a:t>
            </a:r>
            <a:r>
              <a:rPr lang="en-US" altLang="zh-TW" b="1" dirty="0" err="1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Treglia</a:t>
            </a:r>
            <a:r>
              <a:rPr lang="zh-TW" altLang="en-US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(2000), "</a:t>
            </a:r>
            <a:r>
              <a:rPr lang="en-US" altLang="zh-TW" b="1" i="1" u="sng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Inverting the Classroom</a:t>
            </a:r>
            <a:r>
              <a:rPr lang="en-US" altLang="zh-TW" b="1" i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A Gateway to Creating an Inclusive Learning Environment</a:t>
            </a:r>
            <a:r>
              <a:rPr lang="en-US" altLang="zh-TW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"</a:t>
            </a:r>
            <a:endParaRPr lang="zh-TW" altLang="en-US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70"/>
          <p:cNvSpPr>
            <a:spLocks noChangeArrowheads="1"/>
          </p:cNvSpPr>
          <p:nvPr/>
        </p:nvSpPr>
        <p:spPr bwMode="auto">
          <a:xfrm>
            <a:off x="927100" y="5167313"/>
            <a:ext cx="820245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J. Wesley Baker (2000), "</a:t>
            </a:r>
            <a:r>
              <a:rPr lang="en-US" altLang="zh-TW" b="1" i="1" u="sng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The classroom flip</a:t>
            </a:r>
            <a:r>
              <a:rPr lang="en-US" altLang="zh-TW" b="1" i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using web course management tools to become the guide by the side</a:t>
            </a:r>
            <a:r>
              <a:rPr lang="en-US" altLang="zh-TW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"</a:t>
            </a:r>
            <a:endParaRPr lang="zh-TW" altLang="en-US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0"/>
          <p:cNvGrpSpPr>
            <a:grpSpLocks/>
          </p:cNvGrpSpPr>
          <p:nvPr/>
        </p:nvGrpSpPr>
        <p:grpSpPr bwMode="auto">
          <a:xfrm>
            <a:off x="395536" y="1392238"/>
            <a:ext cx="537181" cy="563562"/>
            <a:chOff x="9878928" y="4019018"/>
            <a:chExt cx="706136" cy="720841"/>
          </a:xfrm>
        </p:grpSpPr>
        <p:pic>
          <p:nvPicPr>
            <p:cNvPr id="19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向右箭號 19"/>
            <p:cNvSpPr/>
            <p:nvPr/>
          </p:nvSpPr>
          <p:spPr>
            <a:xfrm>
              <a:off x="10058614" y="4620058"/>
              <a:ext cx="430302" cy="119801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1" name="群組 13"/>
          <p:cNvGrpSpPr>
            <a:grpSpLocks/>
          </p:cNvGrpSpPr>
          <p:nvPr/>
        </p:nvGrpSpPr>
        <p:grpSpPr bwMode="auto">
          <a:xfrm>
            <a:off x="395536" y="2276475"/>
            <a:ext cx="537181" cy="563563"/>
            <a:chOff x="9878928" y="4019018"/>
            <a:chExt cx="706136" cy="720841"/>
          </a:xfrm>
        </p:grpSpPr>
        <p:pic>
          <p:nvPicPr>
            <p:cNvPr id="2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向右箭號 22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4" name="群組 17"/>
          <p:cNvGrpSpPr>
            <a:grpSpLocks/>
          </p:cNvGrpSpPr>
          <p:nvPr/>
        </p:nvGrpSpPr>
        <p:grpSpPr bwMode="auto">
          <a:xfrm>
            <a:off x="395536" y="3213100"/>
            <a:ext cx="537181" cy="563563"/>
            <a:chOff x="9878928" y="4019018"/>
            <a:chExt cx="706136" cy="720841"/>
          </a:xfrm>
        </p:grpSpPr>
        <p:pic>
          <p:nvPicPr>
            <p:cNvPr id="25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向右箭號 25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4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讓它紅了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2484438" y="5876925"/>
            <a:ext cx="6480175" cy="865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128660"/>
            <a:ext cx="790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翻轉</a:t>
            </a:r>
            <a:r>
              <a:rPr lang="zh-TW" altLang="en-US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教室</a:t>
            </a:r>
            <a:r>
              <a:rPr lang="en-US" altLang="zh-TW" sz="2800" b="1" dirty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( Flip Classroom )</a:t>
            </a:r>
            <a:r>
              <a:rPr lang="zh-TW" altLang="en-US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在大學多是成功的 </a:t>
            </a:r>
            <a:r>
              <a:rPr lang="en-US" altLang="zh-TW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!  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物理課採取翻轉式教學的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例子</a:t>
            </a:r>
            <a:endParaRPr lang="zh-TW" altLang="en-US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679500" y="999000"/>
            <a:ext cx="85725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傳統教學法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kumimoji="0" lang="zh-TW" altLang="en-US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kumimoji="0" lang="zh-TW" altLang="en-US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</a:t>
            </a:r>
            <a:r>
              <a:rPr lang="zh-TW" altLang="en-US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kumimoji="0" lang="zh-TW" altLang="en-US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教學法</a:t>
            </a:r>
            <a:endParaRPr kumimoji="0" lang="en-US" altLang="zh-TW" b="1" u="sng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b="1" u="sng" dirty="0" smtClean="0">
                <a:solidFill>
                  <a:srgbClr val="005A7C"/>
                </a:solidFill>
                <a:ea typeface="標楷體" pitchFamily="65" charset="-120"/>
              </a:rPr>
              <a:t>Traditional </a:t>
            </a:r>
            <a:r>
              <a:rPr kumimoji="0" lang="en-US" altLang="zh-TW" b="1" u="sng" dirty="0" smtClean="0">
                <a:solidFill>
                  <a:srgbClr val="005A7C"/>
                </a:solidFill>
                <a:ea typeface="標楷體" pitchFamily="65" charset="-120"/>
              </a:rPr>
              <a:t>Course </a:t>
            </a:r>
            <a:r>
              <a:rPr kumimoji="0" lang="en-US" altLang="zh-TW" b="1" u="sng" dirty="0">
                <a:solidFill>
                  <a:srgbClr val="005A7C"/>
                </a:solidFill>
                <a:ea typeface="標楷體" pitchFamily="65" charset="-120"/>
              </a:rPr>
              <a:t>( </a:t>
            </a:r>
            <a:r>
              <a:rPr kumimoji="0" lang="en-US" altLang="zh-TW" b="1" u="sng" dirty="0" smtClean="0">
                <a:solidFill>
                  <a:srgbClr val="005A7C"/>
                </a:solidFill>
                <a:ea typeface="標楷體" pitchFamily="65" charset="-120"/>
              </a:rPr>
              <a:t>– </a:t>
            </a:r>
            <a:r>
              <a:rPr kumimoji="0" lang="en-US" altLang="zh-TW" b="1" u="sng" dirty="0">
                <a:solidFill>
                  <a:srgbClr val="005A7C"/>
                </a:solidFill>
                <a:ea typeface="標楷體" pitchFamily="65" charset="-120"/>
              </a:rPr>
              <a:t>2006 </a:t>
            </a:r>
            <a:r>
              <a:rPr kumimoji="0" lang="en-US" altLang="zh-TW" b="1" u="sng" dirty="0" smtClean="0">
                <a:solidFill>
                  <a:srgbClr val="005A7C"/>
                </a:solidFill>
                <a:ea typeface="標楷體" pitchFamily="65" charset="-120"/>
              </a:rPr>
              <a:t>)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	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	</a:t>
            </a:r>
            <a:r>
              <a:rPr lang="en-US" altLang="zh-TW" b="1" u="sng" dirty="0" smtClean="0">
                <a:solidFill>
                  <a:srgbClr val="005A7C"/>
                </a:solidFill>
                <a:ea typeface="標楷體" pitchFamily="65" charset="-120"/>
              </a:rPr>
              <a:t>F</a:t>
            </a:r>
            <a:r>
              <a:rPr kumimoji="0" lang="en-US" altLang="zh-TW" b="1" u="sng" dirty="0" smtClean="0">
                <a:solidFill>
                  <a:srgbClr val="005A7C"/>
                </a:solidFill>
                <a:ea typeface="標楷體" pitchFamily="65" charset="-120"/>
              </a:rPr>
              <a:t>lip </a:t>
            </a:r>
            <a:r>
              <a:rPr kumimoji="0" lang="en-US" altLang="zh-TW" b="1" u="sng" dirty="0" smtClean="0">
                <a:solidFill>
                  <a:srgbClr val="005A7C"/>
                </a:solidFill>
                <a:ea typeface="標楷體" pitchFamily="65" charset="-120"/>
              </a:rPr>
              <a:t>Classroom </a:t>
            </a:r>
            <a:r>
              <a:rPr kumimoji="0" lang="en-US" altLang="zh-TW" b="1" u="sng" dirty="0">
                <a:solidFill>
                  <a:srgbClr val="005A7C"/>
                </a:solidFill>
                <a:ea typeface="標楷體" pitchFamily="65" charset="-120"/>
              </a:rPr>
              <a:t>( </a:t>
            </a:r>
            <a:r>
              <a:rPr kumimoji="0" lang="en-US" altLang="zh-TW" b="1" u="sng" dirty="0" smtClean="0">
                <a:solidFill>
                  <a:srgbClr val="005A7C"/>
                </a:solidFill>
                <a:ea typeface="標楷體" pitchFamily="65" charset="-120"/>
              </a:rPr>
              <a:t>2007 - 2014 </a:t>
            </a:r>
            <a:r>
              <a:rPr kumimoji="0" lang="en-US" altLang="zh-TW" b="1" u="sng" dirty="0">
                <a:solidFill>
                  <a:srgbClr val="005A7C"/>
                </a:solidFill>
                <a:ea typeface="標楷體" pitchFamily="65" charset="-120"/>
              </a:rPr>
              <a:t>)</a:t>
            </a:r>
          </a:p>
          <a:p>
            <a:pPr>
              <a:lnSpc>
                <a:spcPct val="150000"/>
              </a:lnSpc>
              <a:defRPr/>
            </a:pPr>
            <a:endParaRPr kumimoji="0" lang="en-US" altLang="zh-TW" b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學生人數 </a:t>
            </a: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 smtClean="0">
                <a:solidFill>
                  <a:srgbClr val="005A7C"/>
                </a:solidFill>
                <a:ea typeface="標楷體" pitchFamily="65" charset="-120"/>
              </a:rPr>
              <a:t> 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70-80 </a:t>
            </a:r>
            <a:r>
              <a:rPr kumimoji="0" lang="en-US" altLang="zh-TW" b="1" dirty="0">
                <a:solidFill>
                  <a:srgbClr val="005A7C"/>
                </a:solidFill>
                <a:ea typeface="標楷體" pitchFamily="65" charset="-120"/>
              </a:rPr>
              <a:t>		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	80 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(2007) 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  <a:sym typeface="Wingdings" panose="05000000000000000000" pitchFamily="2" charset="2"/>
              </a:rPr>
              <a:t> 160 (2010)  195 (2014)</a:t>
            </a:r>
            <a:endParaRPr kumimoji="0" lang="en-US" altLang="zh-TW" b="1" dirty="0">
              <a:solidFill>
                <a:srgbClr val="005A7C"/>
              </a:solidFill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主要是資訊科學系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主要是資訊科學系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及電機相關領域的學生</a:t>
            </a: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及電機相關領域的學生</a:t>
            </a:r>
            <a:endParaRPr kumimoji="0"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kumimoji="0"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kumimoji="0"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小時課堂聽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在家觀看課程教學錄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每兩周上一次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kumimoji="0" lang="en-US" altLang="zh-TW" b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zh-TW" b="1" dirty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	       </a:t>
            </a:r>
            <a:r>
              <a:rPr kumimoji="0" lang="en-US" altLang="zh-TW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( 2006</a:t>
            </a:r>
            <a:r>
              <a:rPr kumimoji="0" lang="zh-TW" altLang="en-US" b="1" dirty="0" smtClean="0">
                <a:solidFill>
                  <a:srgbClr val="005A7C"/>
                </a:solidFill>
                <a:ea typeface="標楷體" pitchFamily="65" charset="-120"/>
              </a:rPr>
              <a:t> </a:t>
            </a: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年錄製 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OCW video </a:t>
            </a:r>
            <a:r>
              <a:rPr kumimoji="0" lang="en-US" altLang="zh-TW" b="1" dirty="0">
                <a:solidFill>
                  <a:srgbClr val="005A7C"/>
                </a:solidFill>
                <a:ea typeface="標楷體" pitchFamily="65" charset="-12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zh-TW" b="1" dirty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kumimoji="0" lang="en-US" altLang="zh-TW" b="1" dirty="0">
                <a:solidFill>
                  <a:srgbClr val="005A7C"/>
                </a:solidFill>
                <a:ea typeface="標楷體" pitchFamily="65" charset="-120"/>
              </a:rPr>
              <a:t>2 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hours/</a:t>
            </a: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 </a:t>
            </a:r>
            <a:r>
              <a:rPr kumimoji="0" lang="en-US" altLang="zh-TW" b="1" dirty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kumimoji="0" lang="en-US" altLang="zh-TW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	-</a:t>
            </a:r>
            <a:r>
              <a:rPr kumimoji="0" lang="zh-TW" altLang="en-US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每兩週上一次課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1-2.5 </a:t>
            </a:r>
            <a:r>
              <a:rPr kumimoji="0" lang="en-US" altLang="zh-TW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hour </a:t>
            </a:r>
            <a:endParaRPr kumimoji="0" lang="en-US" altLang="zh-TW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zh-TW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kumimoji="0"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2 hours/</a:t>
            </a: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kumimoji="0" lang="en-US" altLang="zh-TW" b="1" dirty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kumimoji="0" lang="en-US" altLang="zh-TW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	- </a:t>
            </a:r>
            <a:r>
              <a:rPr kumimoji="0"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嘗試過複習、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答疑</a:t>
            </a:r>
            <a:r>
              <a:rPr kumimoji="0"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kumimoji="0"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endParaRPr kumimoji="0" lang="en-US" altLang="zh-TW" b="1" dirty="0" smtClean="0">
              <a:solidFill>
                <a:schemeClr val="accent2">
                  <a:lumMod val="75000"/>
                </a:schemeClr>
              </a:solidFill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次不定期 </a:t>
            </a:r>
            <a:r>
              <a:rPr lang="en-US" altLang="zh-TW" b="1" dirty="0" smtClean="0">
                <a:solidFill>
                  <a:srgbClr val="005A7C"/>
                </a:solidFill>
                <a:ea typeface="標楷體" pitchFamily="65" charset="-120"/>
              </a:rPr>
              <a:t>simple quiz 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en-US" altLang="zh-TW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每兩週課堂上定期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simple quiz (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分數為絕對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不調分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en-US" altLang="zh-TW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分數為絕對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10"/>
          <p:cNvGrpSpPr>
            <a:grpSpLocks/>
          </p:cNvGrpSpPr>
          <p:nvPr/>
        </p:nvGrpSpPr>
        <p:grpSpPr bwMode="auto">
          <a:xfrm>
            <a:off x="297000" y="1327197"/>
            <a:ext cx="400854" cy="391803"/>
            <a:chOff x="9878928" y="4019018"/>
            <a:chExt cx="706136" cy="720841"/>
          </a:xfrm>
        </p:grpSpPr>
        <p:pic>
          <p:nvPicPr>
            <p:cNvPr id="10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向右箭號 10"/>
            <p:cNvSpPr/>
            <p:nvPr/>
          </p:nvSpPr>
          <p:spPr>
            <a:xfrm>
              <a:off x="10058614" y="4620058"/>
              <a:ext cx="430302" cy="119801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群組 13"/>
          <p:cNvGrpSpPr>
            <a:grpSpLocks/>
          </p:cNvGrpSpPr>
          <p:nvPr/>
        </p:nvGrpSpPr>
        <p:grpSpPr bwMode="auto">
          <a:xfrm>
            <a:off x="297000" y="2047196"/>
            <a:ext cx="400854" cy="391804"/>
            <a:chOff x="9878928" y="4019018"/>
            <a:chExt cx="706136" cy="720841"/>
          </a:xfrm>
        </p:grpSpPr>
        <p:pic>
          <p:nvPicPr>
            <p:cNvPr id="13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向右箭號 13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群組 17"/>
          <p:cNvGrpSpPr>
            <a:grpSpLocks/>
          </p:cNvGrpSpPr>
          <p:nvPr/>
        </p:nvGrpSpPr>
        <p:grpSpPr bwMode="auto">
          <a:xfrm>
            <a:off x="297000" y="3442196"/>
            <a:ext cx="400854" cy="391804"/>
            <a:chOff x="9878928" y="4019018"/>
            <a:chExt cx="706136" cy="720841"/>
          </a:xfrm>
        </p:grpSpPr>
        <p:pic>
          <p:nvPicPr>
            <p:cNvPr id="16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向右箭號 16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8" name="群組 10"/>
          <p:cNvGrpSpPr>
            <a:grpSpLocks/>
          </p:cNvGrpSpPr>
          <p:nvPr/>
        </p:nvGrpSpPr>
        <p:grpSpPr bwMode="auto">
          <a:xfrm>
            <a:off x="3942000" y="1327197"/>
            <a:ext cx="400854" cy="391803"/>
            <a:chOff x="9878928" y="4019018"/>
            <a:chExt cx="706136" cy="720841"/>
          </a:xfrm>
        </p:grpSpPr>
        <p:pic>
          <p:nvPicPr>
            <p:cNvPr id="19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向右箭號 19"/>
            <p:cNvSpPr/>
            <p:nvPr/>
          </p:nvSpPr>
          <p:spPr>
            <a:xfrm>
              <a:off x="10058614" y="4620058"/>
              <a:ext cx="430302" cy="119801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1" name="群組 13"/>
          <p:cNvGrpSpPr>
            <a:grpSpLocks/>
          </p:cNvGrpSpPr>
          <p:nvPr/>
        </p:nvGrpSpPr>
        <p:grpSpPr bwMode="auto">
          <a:xfrm>
            <a:off x="3942000" y="2047196"/>
            <a:ext cx="400854" cy="391804"/>
            <a:chOff x="9878928" y="4019018"/>
            <a:chExt cx="706136" cy="720841"/>
          </a:xfrm>
        </p:grpSpPr>
        <p:pic>
          <p:nvPicPr>
            <p:cNvPr id="2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向右箭號 22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4" name="群組 17"/>
          <p:cNvGrpSpPr>
            <a:grpSpLocks/>
          </p:cNvGrpSpPr>
          <p:nvPr/>
        </p:nvGrpSpPr>
        <p:grpSpPr bwMode="auto">
          <a:xfrm>
            <a:off x="3942000" y="3442196"/>
            <a:ext cx="400854" cy="391804"/>
            <a:chOff x="9878928" y="4019018"/>
            <a:chExt cx="706136" cy="720841"/>
          </a:xfrm>
        </p:grpSpPr>
        <p:pic>
          <p:nvPicPr>
            <p:cNvPr id="25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向右箭號 25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物理</a:t>
            </a:r>
            <a:r>
              <a:rPr lang="en-US" altLang="zh-TW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(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二</a:t>
            </a:r>
            <a:r>
              <a:rPr lang="en-US" altLang="zh-TW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)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翻轉式教學的學生反映 </a:t>
            </a:r>
            <a:r>
              <a:rPr lang="en-US" altLang="zh-TW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(</a:t>
            </a:r>
            <a:r>
              <a:rPr lang="en-US" altLang="zh-TW" dirty="0">
                <a:solidFill>
                  <a:srgbClr val="005A7C"/>
                </a:solidFill>
                <a:ea typeface="微軟正黑體" panose="020B0604030504040204" pitchFamily="34" charset="-120"/>
                <a:cs typeface="Arial Unicode MS" pitchFamily="34" charset="-128"/>
              </a:rPr>
              <a:t>2007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年</a:t>
            </a:r>
            <a:r>
              <a:rPr lang="en-US" altLang="zh-TW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663750" y="3487012"/>
            <a:ext cx="88582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TW" sz="2000" b="1" dirty="0" smtClean="0">
                <a:solidFill>
                  <a:srgbClr val="005A7C"/>
                </a:solidFill>
                <a:latin typeface="+mn-lt"/>
                <a:ea typeface="標楷體" pitchFamily="65" charset="-120"/>
              </a:rPr>
              <a:t>92% </a:t>
            </a:r>
            <a:r>
              <a:rPr kumimoji="0"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的學生至少觀看了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80% </a:t>
            </a:r>
            <a:r>
              <a:rPr kumimoji="0"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以上的課程錄影</a:t>
            </a:r>
            <a:endParaRPr kumimoji="0"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只計觀看 </a:t>
            </a:r>
            <a:r>
              <a:rPr kumimoji="0" lang="en-US" altLang="zh-TW" sz="2000" b="1" dirty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</a:rPr>
              <a:t>&gt; </a:t>
            </a:r>
            <a:r>
              <a:rPr kumimoji="0" lang="en-US" altLang="zh-TW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50%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 </a:t>
            </a:r>
            <a:r>
              <a:rPr kumimoji="0" lang="en-US" altLang="zh-TW" sz="2000" b="1" dirty="0">
                <a:solidFill>
                  <a:srgbClr val="005A7C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 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平均觀看內容</a:t>
            </a:r>
            <a:r>
              <a:rPr kumimoji="0" lang="en-US" altLang="zh-TW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99%</a:t>
            </a:r>
          </a:p>
          <a:p>
            <a:pPr>
              <a:lnSpc>
                <a:spcPct val="150000"/>
              </a:lnSpc>
              <a:defRPr/>
            </a:pPr>
            <a:endParaRPr kumimoji="0" lang="en-US" altLang="zh-TW" sz="1200" b="1" dirty="0" smtClean="0">
              <a:solidFill>
                <a:srgbClr val="005A7C"/>
              </a:solidFill>
              <a:latin typeface="+mn-lt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zh-TW" sz="2000" b="1" dirty="0" smtClean="0">
                <a:solidFill>
                  <a:srgbClr val="005A7C"/>
                </a:solidFill>
                <a:latin typeface="+mn-lt"/>
                <a:ea typeface="標楷體" pitchFamily="65" charset="-120"/>
              </a:rPr>
              <a:t>50</a:t>
            </a:r>
            <a:r>
              <a:rPr kumimoji="0" lang="en-US" altLang="zh-TW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% 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的學生每一章都會或經常會重覆觀看課程</a:t>
            </a:r>
            <a:r>
              <a:rPr kumimoji="0"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  <a:endParaRPr kumimoji="0"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kumimoji="0" lang="en-US" altLang="zh-TW" sz="1200" b="1" dirty="0">
              <a:solidFill>
                <a:srgbClr val="005A7C"/>
              </a:solidFill>
              <a:latin typeface="+mn-lt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作為比較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在有不定期小考下，傳統課程的</a:t>
            </a:r>
            <a:r>
              <a:rPr kumimoji="0"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學生平均出席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  - 90%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pPr>
              <a:lnSpc>
                <a:spcPct val="150000"/>
              </a:lnSpc>
              <a:defRPr/>
            </a:pPr>
            <a:endParaRPr kumimoji="0" lang="zh-TW" altLang="en-US" sz="2000" b="1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549214"/>
              </p:ext>
            </p:extLst>
          </p:nvPr>
        </p:nvGraphicFramePr>
        <p:xfrm>
          <a:off x="0" y="999000"/>
          <a:ext cx="478631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3" imgW="4785775" imgH="2926334" progId="Excel.Chart.8">
                  <p:embed/>
                </p:oleObj>
              </mc:Choice>
              <mc:Fallback>
                <p:oleObj r:id="rId3" imgW="4785775" imgH="29263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9000"/>
                        <a:ext cx="478631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241046"/>
              </p:ext>
            </p:extLst>
          </p:nvPr>
        </p:nvGraphicFramePr>
        <p:xfrm>
          <a:off x="4714875" y="999000"/>
          <a:ext cx="442912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5" imgW="4432176" imgH="2926334" progId="Excel.Chart.8">
                  <p:embed/>
                </p:oleObj>
              </mc:Choice>
              <mc:Fallback>
                <p:oleObj r:id="rId5" imgW="4432176" imgH="29263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999000"/>
                        <a:ext cx="4429125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7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物理</a:t>
            </a:r>
            <a:r>
              <a:rPr lang="en-US" altLang="zh-TW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(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二</a:t>
            </a:r>
            <a:r>
              <a:rPr lang="en-US" altLang="zh-TW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)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翻轉式教學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的學生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反映 </a:t>
            </a:r>
            <a:r>
              <a:rPr lang="en-US" altLang="zh-TW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(</a:t>
            </a:r>
            <a:r>
              <a:rPr lang="en-US" altLang="zh-TW" dirty="0" smtClean="0">
                <a:solidFill>
                  <a:srgbClr val="005A7C"/>
                </a:solidFill>
                <a:latin typeface="+mn-lt"/>
                <a:ea typeface="微軟正黑體" panose="020B0604030504040204" pitchFamily="34" charset="-120"/>
                <a:cs typeface="Arial Unicode MS" pitchFamily="34" charset="-128"/>
              </a:rPr>
              <a:t>2007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年</a:t>
            </a:r>
            <a:r>
              <a:rPr lang="en-US" altLang="zh-TW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)</a:t>
            </a:r>
            <a:endParaRPr lang="zh-TW" altLang="en-US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graphicFrame>
        <p:nvGraphicFramePr>
          <p:cNvPr id="4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275033"/>
              </p:ext>
            </p:extLst>
          </p:nvPr>
        </p:nvGraphicFramePr>
        <p:xfrm>
          <a:off x="362913" y="1044614"/>
          <a:ext cx="4119562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3" imgW="4121253" imgH="2956816" progId="Excel.Chart.8">
                  <p:embed/>
                </p:oleObj>
              </mc:Choice>
              <mc:Fallback>
                <p:oleObj r:id="rId3" imgW="4121253" imgH="29568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13" y="1044614"/>
                        <a:ext cx="4119562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843051"/>
              </p:ext>
            </p:extLst>
          </p:nvPr>
        </p:nvGraphicFramePr>
        <p:xfrm>
          <a:off x="4792038" y="1044614"/>
          <a:ext cx="4119562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r:id="rId5" imgW="4121253" imgH="2956816" progId="Excel.Chart.8">
                  <p:embed/>
                </p:oleObj>
              </mc:Choice>
              <mc:Fallback>
                <p:oleObj r:id="rId5" imgW="4121253" imgH="29568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038" y="1044614"/>
                        <a:ext cx="4119562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528830"/>
              </p:ext>
            </p:extLst>
          </p:nvPr>
        </p:nvGraphicFramePr>
        <p:xfrm>
          <a:off x="148600" y="3888312"/>
          <a:ext cx="4119563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r:id="rId7" imgW="4121253" imgH="2956816" progId="Excel.Chart.8">
                  <p:embed/>
                </p:oleObj>
              </mc:Choice>
              <mc:Fallback>
                <p:oleObj r:id="rId7" imgW="4121253" imgH="29568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00" y="3888312"/>
                        <a:ext cx="4119563" cy="296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161751"/>
              </p:ext>
            </p:extLst>
          </p:nvPr>
        </p:nvGraphicFramePr>
        <p:xfrm>
          <a:off x="4577725" y="3888312"/>
          <a:ext cx="4119563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r:id="rId9" imgW="4115157" imgH="2956816" progId="Excel.Chart.8">
                  <p:embed/>
                </p:oleObj>
              </mc:Choice>
              <mc:Fallback>
                <p:oleObj r:id="rId9" imgW="4115157" imgH="29568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725" y="3888312"/>
                        <a:ext cx="4119563" cy="296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接點 7"/>
          <p:cNvCxnSpPr/>
          <p:nvPr/>
        </p:nvCxnSpPr>
        <p:spPr>
          <a:xfrm rot="5400000">
            <a:off x="255756" y="4424094"/>
            <a:ext cx="1357313" cy="0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5400000">
            <a:off x="1220163" y="4174062"/>
            <a:ext cx="857250" cy="0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5400000">
            <a:off x="2185362" y="4709050"/>
            <a:ext cx="1928813" cy="1588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rot="5400000">
            <a:off x="5007144" y="4101831"/>
            <a:ext cx="714375" cy="1587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5614363" y="4208987"/>
            <a:ext cx="928688" cy="1587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5400000">
            <a:off x="6578769" y="4744768"/>
            <a:ext cx="2000250" cy="1588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720725" y="1116051"/>
            <a:ext cx="2879725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918" b="1" i="0" u="none" strike="noStrike" kern="1200" baseline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pPr>
            <a:r>
              <a:rPr lang="en-US" sz="1918" b="1" dirty="0">
                <a:solidFill>
                  <a:srgbClr val="C00000"/>
                </a:solidFill>
                <a:latin typeface="+mn-lt"/>
                <a:ea typeface="標楷體" pitchFamily="65" charset="-120"/>
              </a:rPr>
              <a:t>I’ll recommend this course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232000" y="1664668"/>
            <a:ext cx="24769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5A7C"/>
                </a:solidFill>
                <a:latin typeface="+mn-lt"/>
                <a:ea typeface="新細明體" charset="-120"/>
              </a:rPr>
              <a:t>&gt; 74%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強烈同意或同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 rot="18600000">
            <a:off x="522491" y="3353367"/>
            <a:ext cx="1107996" cy="2846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強烈同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 rot="18600000">
            <a:off x="1384469" y="3202820"/>
            <a:ext cx="850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</a:p>
        </p:txBody>
      </p:sp>
      <p:sp>
        <p:nvSpPr>
          <p:cNvPr id="18" name="文字方塊 17"/>
          <p:cNvSpPr txBox="1"/>
          <p:nvPr/>
        </p:nvSpPr>
        <p:spPr>
          <a:xfrm rot="18600000">
            <a:off x="3264575" y="3281930"/>
            <a:ext cx="1338829" cy="2846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強烈不同意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 rot="18600000">
            <a:off x="1995222" y="3281929"/>
            <a:ext cx="877163" cy="2846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 rot="18600000">
            <a:off x="2753688" y="3221076"/>
            <a:ext cx="10048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</a:p>
        </p:txBody>
      </p:sp>
      <p:sp>
        <p:nvSpPr>
          <p:cNvPr id="21" name="文字方塊 20"/>
          <p:cNvSpPr txBox="1"/>
          <p:nvPr/>
        </p:nvSpPr>
        <p:spPr>
          <a:xfrm rot="18600000">
            <a:off x="4963520" y="3374005"/>
            <a:ext cx="1107996" cy="2846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強烈同意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 rot="18600000">
            <a:off x="5825500" y="3224251"/>
            <a:ext cx="850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</a:p>
        </p:txBody>
      </p:sp>
      <p:sp>
        <p:nvSpPr>
          <p:cNvPr id="23" name="文字方塊 22"/>
          <p:cNvSpPr txBox="1"/>
          <p:nvPr/>
        </p:nvSpPr>
        <p:spPr>
          <a:xfrm rot="18600000">
            <a:off x="7705606" y="3302569"/>
            <a:ext cx="1338829" cy="2846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強烈不同意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 rot="18600000">
            <a:off x="6436253" y="3231130"/>
            <a:ext cx="877163" cy="2846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 rot="18600000">
            <a:off x="7193925" y="3241714"/>
            <a:ext cx="10048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649413" y="1709668"/>
            <a:ext cx="24288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5A7C"/>
                </a:solidFill>
                <a:latin typeface="+mn-lt"/>
                <a:ea typeface="新細明體" charset="-120"/>
              </a:rPr>
              <a:t>&gt; 79</a:t>
            </a:r>
            <a:r>
              <a:rPr lang="en-US" altLang="zh-TW" b="1" dirty="0" smtClean="0">
                <a:solidFill>
                  <a:srgbClr val="005A7C"/>
                </a:solidFill>
                <a:latin typeface="+mn-lt"/>
                <a:ea typeface="新細明體" charset="-120"/>
              </a:rPr>
              <a:t>%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強烈同意或同意</a:t>
            </a:r>
            <a:r>
              <a:rPr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5A7C"/>
              </a:solidFill>
              <a:latin typeface="+mn-lt"/>
              <a:ea typeface="新細明體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125314" y="4859668"/>
            <a:ext cx="258168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5A7C"/>
                </a:solidFill>
                <a:latin typeface="+mn-lt"/>
                <a:ea typeface="新細明體" charset="-120"/>
              </a:rPr>
              <a:t>&gt; 92</a:t>
            </a:r>
            <a:r>
              <a:rPr lang="en-US" altLang="zh-TW" b="1" dirty="0" smtClean="0">
                <a:solidFill>
                  <a:srgbClr val="005A7C"/>
                </a:solidFill>
                <a:latin typeface="+mn-lt"/>
                <a:ea typeface="新細明體" charset="-120"/>
              </a:rPr>
              <a:t>%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強烈同意或同意</a:t>
            </a:r>
            <a:r>
              <a:rPr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5A7C"/>
              </a:solidFill>
              <a:latin typeface="+mn-lt"/>
              <a:ea typeface="新細明體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462000" y="4634668"/>
            <a:ext cx="2449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5A7C"/>
                </a:solidFill>
                <a:latin typeface="+mn-lt"/>
                <a:ea typeface="新細明體" charset="-120"/>
              </a:rPr>
              <a:t>&gt; 95</a:t>
            </a:r>
            <a:r>
              <a:rPr lang="en-US" altLang="zh-TW" b="1" dirty="0" smtClean="0">
                <a:solidFill>
                  <a:srgbClr val="005A7C"/>
                </a:solidFill>
                <a:latin typeface="+mn-lt"/>
                <a:ea typeface="新細明體" charset="-120"/>
              </a:rPr>
              <a:t>%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強烈同意或同意</a:t>
            </a:r>
            <a:r>
              <a:rPr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5A7C"/>
              </a:solidFill>
              <a:latin typeface="+mn-lt"/>
              <a:ea typeface="新細明體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1399550" y="4709050"/>
            <a:ext cx="1928813" cy="1587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rot="5400000">
            <a:off x="5828675" y="4709050"/>
            <a:ext cx="1928813" cy="1587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1100675" y="774000"/>
            <a:ext cx="2031325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網路教學是有效的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808177" y="819000"/>
            <a:ext cx="2723823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我會向學弟妹推薦這門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12000" y="6029668"/>
            <a:ext cx="364715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網路學習是有傳統課堂沒有的優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019848" y="6029668"/>
            <a:ext cx="364715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每兩週一次小靠對學習是有幫助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32576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學生認為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網路教學的優點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（</a:t>
            </a:r>
            <a:r>
              <a:rPr lang="en-US" altLang="zh-TW" dirty="0">
                <a:solidFill>
                  <a:srgbClr val="005A7C"/>
                </a:solidFill>
                <a:latin typeface="+mn-lt"/>
                <a:ea typeface="微軟正黑體" panose="020B0604030504040204" pitchFamily="34" charset="-120"/>
                <a:cs typeface="Arial Unicode MS" pitchFamily="34" charset="-128"/>
              </a:rPr>
              <a:t>2007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年未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提示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選項 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）</a:t>
            </a:r>
            <a:endParaRPr lang="zh-TW" altLang="en-US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4" name="文字方塊 5"/>
          <p:cNvSpPr txBox="1">
            <a:spLocks noChangeArrowheads="1"/>
          </p:cNvSpPr>
          <p:nvPr/>
        </p:nvSpPr>
        <p:spPr bwMode="auto">
          <a:xfrm>
            <a:off x="643363" y="850161"/>
            <a:ext cx="9418637" cy="5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可以不用上課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可以多休息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能睡晚一點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會的地方可以跳過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可永久保存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可暫停</a:t>
            </a:r>
            <a:r>
              <a:rPr kumimoji="0"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video</a:t>
            </a:r>
            <a:r>
              <a:rPr kumimoji="0"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，有思考時間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知道這堂課要看多久，不會覺得距結束遙遙無期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可預習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不會或陌生的內容，會較聚精會神，也會反覆觀看，熟悉的內容也會較輕鬆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可以增加可閱性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時間變多了可以做更多事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效率不錯</a:t>
            </a:r>
          </a:p>
          <a:p>
            <a:pPr eaLnBrk="1" hangingPunct="1">
              <a:lnSpc>
                <a:spcPts val="3300"/>
              </a:lnSpc>
            </a:pPr>
            <a:r>
              <a:rPr kumimoji="0"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聽不懂可以有時間去聽其他老師</a:t>
            </a:r>
            <a:r>
              <a:rPr kumimoji="0"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endParaRPr kumimoji="0"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44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學生都什麼時候看課程錄影 </a:t>
            </a:r>
            <a:r>
              <a:rPr lang="en-US" altLang="zh-TW" dirty="0" smtClean="0">
                <a:solidFill>
                  <a:srgbClr val="005A7C"/>
                </a:solidFill>
                <a:latin typeface="+mn-lt"/>
                <a:ea typeface="微軟正黑體" panose="020B0604030504040204" pitchFamily="34" charset="-120"/>
              </a:rPr>
              <a:t>(2007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381000" y="1036689"/>
            <a:ext cx="878681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請舉例說明你如何利用時間觀看錄影課程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未做任何提示下自由作答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kumimoji="0" lang="zh-TW" altLang="en-US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(1)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原本上課時間看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18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(2)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考試前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16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晚上或睡前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13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(4)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一邊看一邊做別的事情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en-US" altLang="zh-TW" b="1" dirty="0" err="1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eg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寫其他科作業、打電動、吃飯、上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BBS)    13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(5)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週末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     12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(6) 1.5~2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倍速看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5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(7)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需要看才看，某些基礎雄厚章節選擇讀課本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(8)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坐車回家路上用筆電看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(9)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睡覺時戴耳機聽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kumimoji="0"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kumimoji="0" lang="zh-TW" altLang="en-US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老師講話的速度跟不上時代了嗎 </a:t>
            </a:r>
            <a:r>
              <a:rPr lang="en-US" altLang="zh-TW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solidFill>
                  <a:srgbClr val="005A7C"/>
                </a:solidFill>
                <a:latin typeface="+mn-lt"/>
                <a:ea typeface="微軟正黑體" panose="020B0604030504040204" pitchFamily="34" charset="-120"/>
              </a:rPr>
              <a:t>2014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年，上海交大</a:t>
            </a:r>
            <a:r>
              <a:rPr lang="en-US" altLang="zh-TW" dirty="0" smtClean="0">
                <a:solidFill>
                  <a:srgbClr val="005A7C"/>
                </a:solidFill>
                <a:latin typeface="+mn-lt"/>
              </a:rPr>
              <a:t>55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人班級</a:t>
            </a:r>
            <a:r>
              <a:rPr lang="en-US" altLang="zh-TW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39</a:t>
            </a:fld>
            <a:endParaRPr lang="zh-TW" altLang="en-US" dirty="0"/>
          </a:p>
        </p:txBody>
      </p:sp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960187" y="1036689"/>
            <a:ext cx="878681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請舉例說明你如何利用時間觀看錄影課程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未做任何提示下自由作答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kumimoji="0" lang="zh-TW" altLang="en-US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(1)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	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(2)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1.6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	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 1.7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	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(4) 1.5–2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	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(5) 1.8–2.5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(6) 2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	6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kumimoji="0"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(7)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2.3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	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(8)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倍速，複習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	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(9)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倍速，複習 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	1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(10) 2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人用手機，</a:t>
            </a:r>
            <a:r>
              <a:rPr kumimoji="0"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人用聽的</a:t>
            </a:r>
            <a:endParaRPr kumimoji="0"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kumimoji="0"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kumimoji="0" lang="zh-TW" altLang="en-US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22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2004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年的一個深夜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634578"/>
              </p:ext>
            </p:extLst>
          </p:nvPr>
        </p:nvGraphicFramePr>
        <p:xfrm>
          <a:off x="467544" y="1700808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483768" y="48477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（色情）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1259632" y="692697"/>
            <a:ext cx="770485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5A7C"/>
                </a:solidFill>
              </a:rPr>
              <a:t>我</a:t>
            </a:r>
            <a:r>
              <a:rPr lang="en-US" altLang="zh-TW" dirty="0">
                <a:solidFill>
                  <a:srgbClr val="005A7C"/>
                </a:solidFill>
              </a:rPr>
              <a:t> </a:t>
            </a:r>
            <a:r>
              <a:rPr lang="en-US" altLang="zh-TW" dirty="0" err="1" smtClean="0">
                <a:solidFill>
                  <a:srgbClr val="005A7C"/>
                </a:solidFill>
              </a:rPr>
              <a:t>google</a:t>
            </a:r>
            <a:r>
              <a:rPr lang="zh-TW" altLang="en-US" dirty="0" smtClean="0">
                <a:solidFill>
                  <a:srgbClr val="005A7C"/>
                </a:solidFill>
              </a:rPr>
              <a:t> 了一下 </a:t>
            </a:r>
            <a:r>
              <a:rPr lang="en-US" altLang="zh-TW" dirty="0" smtClean="0">
                <a:solidFill>
                  <a:srgbClr val="005A7C"/>
                </a:solidFill>
              </a:rPr>
              <a:t>….. </a:t>
            </a:r>
            <a:endParaRPr lang="zh-TW" altLang="en-US" dirty="0">
              <a:solidFill>
                <a:srgbClr val="005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觀看課程錄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與班級大小無關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91102" y="937669"/>
            <a:ext cx="4685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本課程的全部課程錄影內容你估計看過多少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  <a:cs typeface="Times New Roman" pitchFamily="18" charset="0"/>
              </a:rPr>
              <a:t>2010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樣本數：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  <a:cs typeface="Times New Roman" pitchFamily="18" charset="0"/>
              </a:rPr>
              <a:t>164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09525"/>
              </p:ext>
            </p:extLst>
          </p:nvPr>
        </p:nvGraphicFramePr>
        <p:xfrm>
          <a:off x="1583125" y="1493325"/>
          <a:ext cx="542925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圖表" r:id="rId3" imgW="5438851" imgH="2343302" progId="Excel.Chart.8">
                  <p:embed/>
                </p:oleObj>
              </mc:Choice>
              <mc:Fallback>
                <p:oleObj name="圖表" r:id="rId3" imgW="5438851" imgH="2343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125" y="1493325"/>
                        <a:ext cx="542925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612684"/>
              </p:ext>
            </p:extLst>
          </p:nvPr>
        </p:nvGraphicFramePr>
        <p:xfrm>
          <a:off x="1799025" y="3785063"/>
          <a:ext cx="5111750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5" imgW="4785775" imgH="2926334" progId="Excel.Chart.8">
                  <p:embed/>
                </p:oleObj>
              </mc:Choice>
              <mc:Fallback>
                <p:oleObj r:id="rId5" imgW="4785775" imgH="29263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025" y="3785063"/>
                        <a:ext cx="5111750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9"/>
          <p:cNvSpPr txBox="1">
            <a:spLocks noChangeArrowheads="1"/>
          </p:cNvSpPr>
          <p:nvPr/>
        </p:nvSpPr>
        <p:spPr bwMode="auto">
          <a:xfrm>
            <a:off x="2457000" y="6157887"/>
            <a:ext cx="413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</a:rPr>
              <a:t>2008 Spring 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物理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學生數 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</a:rPr>
              <a:t>80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5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8"/>
              </a:rPr>
              <a:t>物理翻轉教學的學習成效</a:t>
            </a:r>
            <a:endParaRPr lang="zh-TW" altLang="en-US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785813" y="1269000"/>
            <a:ext cx="8215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000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傳統教學法</a:t>
            </a:r>
            <a:r>
              <a:rPr kumimoji="0" lang="en-US" altLang="zh-TW" sz="2000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(2004-2006)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zh-TW" altLang="en-US" sz="2000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翻轉式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kumimoji="0" lang="zh-TW" altLang="en-US" sz="2000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(2007 )</a:t>
            </a:r>
          </a:p>
          <a:p>
            <a:pPr>
              <a:defRPr/>
            </a:pPr>
            <a:endParaRPr kumimoji="0" lang="en-US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學生人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kumimoji="0"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  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~80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   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</a:p>
          <a:p>
            <a:pPr>
              <a:defRPr/>
            </a:pPr>
            <a:endParaRPr kumimoji="0" lang="en-US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退選比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1-5%		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1-2/80</a:t>
            </a:r>
          </a:p>
          <a:p>
            <a:pPr>
              <a:defRPr/>
            </a:pPr>
            <a:endParaRPr kumimoji="0" lang="en-US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 75-90%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0"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</a:p>
          <a:p>
            <a:pPr>
              <a:defRPr/>
            </a:pPr>
            <a:endParaRPr kumimoji="0" lang="en-US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課程通過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defRPr/>
            </a:pP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~ 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	</a:t>
            </a:r>
            <a:r>
              <a:rPr kumimoji="0"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 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   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0"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94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pPr>
              <a:defRPr/>
            </a:pPr>
            <a:endParaRPr lang="en-US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		2007 – 2014 </a:t>
            </a:r>
            <a:r>
              <a:rPr kumimoji="0"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平均課程過率約在 </a:t>
            </a:r>
            <a:r>
              <a:rPr kumimoji="0"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95%</a:t>
            </a:r>
            <a:r>
              <a:rPr kumimoji="0" lang="en-US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		</a:t>
            </a:r>
            <a:endParaRPr kumimoji="0"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10"/>
          <p:cNvGrpSpPr>
            <a:grpSpLocks/>
          </p:cNvGrpSpPr>
          <p:nvPr/>
        </p:nvGrpSpPr>
        <p:grpSpPr bwMode="auto">
          <a:xfrm>
            <a:off x="732962" y="1654101"/>
            <a:ext cx="464038" cy="469899"/>
            <a:chOff x="9878928" y="4019018"/>
            <a:chExt cx="706136" cy="720841"/>
          </a:xfrm>
        </p:grpSpPr>
        <p:pic>
          <p:nvPicPr>
            <p:cNvPr id="10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向右箭號 10"/>
            <p:cNvSpPr/>
            <p:nvPr/>
          </p:nvSpPr>
          <p:spPr>
            <a:xfrm>
              <a:off x="10058614" y="4620058"/>
              <a:ext cx="430302" cy="119801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群組 13"/>
          <p:cNvGrpSpPr>
            <a:grpSpLocks/>
          </p:cNvGrpSpPr>
          <p:nvPr/>
        </p:nvGrpSpPr>
        <p:grpSpPr bwMode="auto">
          <a:xfrm>
            <a:off x="705514" y="2554100"/>
            <a:ext cx="464038" cy="469900"/>
            <a:chOff x="9878928" y="4019018"/>
            <a:chExt cx="706136" cy="720841"/>
          </a:xfrm>
        </p:grpSpPr>
        <p:pic>
          <p:nvPicPr>
            <p:cNvPr id="13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向右箭號 13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群組 17"/>
          <p:cNvGrpSpPr>
            <a:grpSpLocks/>
          </p:cNvGrpSpPr>
          <p:nvPr/>
        </p:nvGrpSpPr>
        <p:grpSpPr bwMode="auto">
          <a:xfrm>
            <a:off x="705514" y="3474000"/>
            <a:ext cx="464038" cy="469900"/>
            <a:chOff x="9878928" y="4019018"/>
            <a:chExt cx="706136" cy="720841"/>
          </a:xfrm>
        </p:grpSpPr>
        <p:pic>
          <p:nvPicPr>
            <p:cNvPr id="16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向右箭號 16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705706" y="4399100"/>
            <a:ext cx="464038" cy="469900"/>
            <a:chOff x="9878928" y="4019018"/>
            <a:chExt cx="706136" cy="720841"/>
          </a:xfrm>
        </p:grpSpPr>
        <p:pic>
          <p:nvPicPr>
            <p:cNvPr id="19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向右箭號 19"/>
            <p:cNvSpPr/>
            <p:nvPr/>
          </p:nvSpPr>
          <p:spPr>
            <a:xfrm>
              <a:off x="10058614" y="4620057"/>
              <a:ext cx="430302" cy="1198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3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樣的老師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適合翻轉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42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179388" y="2574000"/>
            <a:ext cx="8786812" cy="24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zh-TW" altLang="en-US" sz="36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任何老師都適合翻轉嗎？</a:t>
            </a: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lnSpc>
                <a:spcPct val="150000"/>
              </a:lnSpc>
              <a:defRPr/>
            </a:pP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lnSpc>
                <a:spcPct val="150000"/>
              </a:lnSpc>
              <a:defRPr/>
            </a:pP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77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樣的老師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適合翻轉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43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179388" y="2574000"/>
            <a:ext cx="87868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zh-TW" altLang="en-US" sz="36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任何老師都適合翻轉嗎？</a:t>
            </a: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0" lang="zh-TW" altLang="en-US" sz="36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教學反應良好的老師才適合翻轉嗎？</a:t>
            </a: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lnSpc>
                <a:spcPct val="150000"/>
              </a:lnSpc>
              <a:defRPr/>
            </a:pP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lnSpc>
                <a:spcPct val="150000"/>
              </a:lnSpc>
              <a:defRPr/>
            </a:pP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00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什麼樣的老師適合翻轉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357188" y="1632680"/>
            <a:ext cx="8786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得越好的老師越適合 </a:t>
            </a:r>
            <a:r>
              <a:rPr kumimoji="0" lang="en-US" altLang="zh-TW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 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會有事半功倍的</a:t>
            </a:r>
            <a:r>
              <a:rPr kumimoji="0" lang="zh-TW" altLang="en-US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效果</a:t>
            </a:r>
            <a:r>
              <a:rPr kumimoji="0" lang="en-US" altLang="zh-TW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</a:t>
            </a: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39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什麼樣的老師適合翻轉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45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357188" y="1632680"/>
            <a:ext cx="87868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得越好的老師越適合 </a:t>
            </a:r>
            <a:r>
              <a:rPr kumimoji="0" lang="en-US" altLang="zh-TW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 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會有事半功倍的效果</a:t>
            </a: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r>
              <a:rPr kumimoji="0" lang="zh-TW" altLang="en-US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得很爛的老師也很適合 </a:t>
            </a:r>
            <a:r>
              <a:rPr kumimoji="0" lang="en-US" altLang="zh-TW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減少浪費學生的時間</a:t>
            </a: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r>
              <a:rPr kumimoji="0" lang="en-US" altLang="zh-TW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</a:t>
            </a: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5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什麼樣的老師適合翻轉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46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357188" y="1632680"/>
            <a:ext cx="87868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得越好的老師越適合 </a:t>
            </a:r>
            <a:r>
              <a:rPr kumimoji="0" lang="en-US" altLang="zh-TW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 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會有事半功倍的效果</a:t>
            </a: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r>
              <a:rPr kumimoji="0" lang="zh-TW" altLang="en-US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得很爛的老師也很適合 </a:t>
            </a:r>
            <a:r>
              <a:rPr kumimoji="0" lang="en-US" altLang="zh-TW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減少浪費學生的時間</a:t>
            </a: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endParaRPr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r>
              <a:rPr kumimoji="0" lang="zh-TW" altLang="en-US" sz="28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其實</a:t>
            </a:r>
            <a:r>
              <a:rPr kumimoji="0" lang="zh-TW" altLang="en-US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，大多數老師都適合</a:t>
            </a: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>
              <a:defRPr/>
            </a:pPr>
            <a:r>
              <a:rPr kumimoji="0" lang="en-US" altLang="zh-TW" sz="28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</a:t>
            </a:r>
          </a:p>
          <a:p>
            <a:pPr>
              <a:defRPr/>
            </a:pPr>
            <a:endParaRPr kumimoji="0" lang="en-US" altLang="zh-TW" sz="28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25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什麼樣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適合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翻轉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47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179388" y="3068638"/>
            <a:ext cx="8786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36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什麼課程絕對無法翻轉？</a:t>
            </a: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defRPr/>
            </a:pP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defRPr/>
            </a:pP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84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翻轉的風險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48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179388" y="3068638"/>
            <a:ext cx="8786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36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那 </a:t>
            </a:r>
            <a:r>
              <a:rPr kumimoji="0" lang="en-US" altLang="zh-TW" sz="36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… </a:t>
            </a:r>
            <a:r>
              <a:rPr kumimoji="0" lang="zh-TW" altLang="en-US" sz="36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翻轉課堂沒啥風險囉？</a:t>
            </a: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defRPr/>
            </a:pP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algn="ctr">
              <a:defRPr/>
            </a:pPr>
            <a:endParaRPr kumimoji="0" lang="en-US" altLang="zh-TW" sz="36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93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翻轉後的課堂要做些</a:t>
            </a:r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49</a:t>
            </a:fld>
            <a:endParaRPr lang="zh-TW" altLang="en-US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1537312" y="729000"/>
            <a:ext cx="69496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kumimoji="0"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 </a:t>
            </a:r>
            <a:r>
              <a:rPr kumimoji="0" lang="en-US" altLang="zh-TW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24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50000"/>
              </a:lnSpc>
            </a:pPr>
            <a:r>
              <a:rPr kumimoji="0" lang="zh-TW" altLang="en-US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小考 或 驗收成果</a:t>
            </a:r>
            <a:endParaRPr kumimoji="0" lang="en-US" altLang="zh-TW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50000"/>
              </a:lnSpc>
            </a:pPr>
            <a:r>
              <a:rPr kumimoji="0"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kumimoji="0" lang="zh-TW" altLang="en-US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學生就課程內容提問及回答</a:t>
            </a:r>
            <a:endParaRPr kumimoji="0" lang="en-US" altLang="zh-TW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50000"/>
              </a:lnSpc>
            </a:pPr>
            <a:r>
              <a:rPr kumimoji="0" lang="zh-TW" altLang="en-US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做作業 </a:t>
            </a:r>
            <a:r>
              <a:rPr kumimoji="0" lang="en-US" altLang="zh-TW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學生不缺課，作業不亂做，進度不擔心</a:t>
            </a:r>
            <a:r>
              <a:rPr kumimoji="0" lang="en-US" altLang="zh-TW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250000"/>
              </a:lnSpc>
            </a:pPr>
            <a:r>
              <a:rPr kumimoji="0" lang="zh-TW" altLang="en-US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 </a:t>
            </a:r>
            <a:r>
              <a:rPr kumimoji="0" lang="en-US" altLang="zh-TW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誘導合作，啟發思考</a:t>
            </a:r>
            <a:r>
              <a:rPr kumimoji="0" lang="en-US" altLang="zh-TW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或 作專題</a:t>
            </a:r>
            <a:endParaRPr kumimoji="0" lang="en-US" altLang="zh-TW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50000"/>
              </a:lnSpc>
            </a:pPr>
            <a:r>
              <a:rPr kumimoji="0" lang="zh-TW" altLang="en-US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分享人生及學習經驗</a:t>
            </a:r>
            <a:r>
              <a:rPr kumimoji="0" lang="en-US" altLang="zh-TW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kumimoji="0" lang="zh-TW" altLang="en-US" sz="24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要注意適可而止</a:t>
            </a:r>
            <a:r>
              <a:rPr kumimoji="0"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en-US" altLang="zh-TW" sz="24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13"/>
          <p:cNvGrpSpPr>
            <a:grpSpLocks/>
          </p:cNvGrpSpPr>
          <p:nvPr/>
        </p:nvGrpSpPr>
        <p:grpSpPr bwMode="auto">
          <a:xfrm>
            <a:off x="922950" y="1854000"/>
            <a:ext cx="614362" cy="469900"/>
            <a:chOff x="9878928" y="4019018"/>
            <a:chExt cx="706136" cy="720841"/>
          </a:xfrm>
        </p:grpSpPr>
        <p:pic>
          <p:nvPicPr>
            <p:cNvPr id="6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向右箭號 6"/>
            <p:cNvSpPr/>
            <p:nvPr/>
          </p:nvSpPr>
          <p:spPr>
            <a:xfrm>
              <a:off x="10057743" y="4620531"/>
              <a:ext cx="430616" cy="119328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17"/>
          <p:cNvGrpSpPr>
            <a:grpSpLocks/>
          </p:cNvGrpSpPr>
          <p:nvPr/>
        </p:nvGrpSpPr>
        <p:grpSpPr bwMode="auto">
          <a:xfrm>
            <a:off x="922950" y="2779100"/>
            <a:ext cx="614362" cy="469900"/>
            <a:chOff x="9878928" y="4019018"/>
            <a:chExt cx="706136" cy="720841"/>
          </a:xfrm>
        </p:grpSpPr>
        <p:pic>
          <p:nvPicPr>
            <p:cNvPr id="9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向右箭號 9"/>
            <p:cNvSpPr/>
            <p:nvPr/>
          </p:nvSpPr>
          <p:spPr>
            <a:xfrm>
              <a:off x="10057743" y="4620531"/>
              <a:ext cx="430616" cy="119328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7"/>
          <p:cNvGrpSpPr>
            <a:grpSpLocks/>
          </p:cNvGrpSpPr>
          <p:nvPr/>
        </p:nvGrpSpPr>
        <p:grpSpPr bwMode="auto">
          <a:xfrm>
            <a:off x="922950" y="3679100"/>
            <a:ext cx="614362" cy="469900"/>
            <a:chOff x="9878928" y="4019018"/>
            <a:chExt cx="706136" cy="720841"/>
          </a:xfrm>
        </p:grpSpPr>
        <p:pic>
          <p:nvPicPr>
            <p:cNvPr id="1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10057743" y="4620531"/>
              <a:ext cx="430616" cy="119328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7"/>
          <p:cNvGrpSpPr>
            <a:grpSpLocks/>
          </p:cNvGrpSpPr>
          <p:nvPr/>
        </p:nvGrpSpPr>
        <p:grpSpPr bwMode="auto">
          <a:xfrm>
            <a:off x="922950" y="4579100"/>
            <a:ext cx="614362" cy="469900"/>
            <a:chOff x="9878928" y="4019018"/>
            <a:chExt cx="706136" cy="720841"/>
          </a:xfrm>
        </p:grpSpPr>
        <p:pic>
          <p:nvPicPr>
            <p:cNvPr id="15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向右箭號 15"/>
            <p:cNvSpPr/>
            <p:nvPr/>
          </p:nvSpPr>
          <p:spPr>
            <a:xfrm>
              <a:off x="10057743" y="4620530"/>
              <a:ext cx="430616" cy="119329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7"/>
          <p:cNvGrpSpPr>
            <a:grpSpLocks/>
          </p:cNvGrpSpPr>
          <p:nvPr/>
        </p:nvGrpSpPr>
        <p:grpSpPr bwMode="auto">
          <a:xfrm>
            <a:off x="927000" y="5479100"/>
            <a:ext cx="614362" cy="469900"/>
            <a:chOff x="9878928" y="4019018"/>
            <a:chExt cx="706136" cy="720841"/>
          </a:xfrm>
        </p:grpSpPr>
        <p:pic>
          <p:nvPicPr>
            <p:cNvPr id="18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向右箭號 18"/>
            <p:cNvSpPr/>
            <p:nvPr/>
          </p:nvSpPr>
          <p:spPr>
            <a:xfrm>
              <a:off x="10057743" y="4620530"/>
              <a:ext cx="430616" cy="119329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 b="1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9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2004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年的同一個深夜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1259632" y="692697"/>
            <a:ext cx="7704856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zh-TW" altLang="en-US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偶然發現，全球造訪</a:t>
            </a:r>
            <a:r>
              <a:rPr lang="en-US" altLang="zh-TW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MIT</a:t>
            </a:r>
            <a:r>
              <a:rPr lang="zh-TW" altLang="en-US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 err="1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OpenCourseWare</a:t>
            </a:r>
            <a:r>
              <a:rPr lang="en-US" altLang="zh-TW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altLang="zh-TW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(OCW</a:t>
            </a:r>
            <a:r>
              <a:rPr lang="zh-TW" altLang="en-US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，開放式課程</a:t>
            </a:r>
            <a:r>
              <a:rPr lang="en-US" altLang="zh-TW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網站最頻繁的國家中 </a:t>
            </a:r>
            <a:endParaRPr lang="en-US" altLang="zh-TW" sz="1800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</a:t>
            </a:r>
            <a:r>
              <a:rPr lang="zh-TW" altLang="en-US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　台灣居然是第二位 </a:t>
            </a:r>
            <a:r>
              <a:rPr lang="en-US" altLang="zh-TW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lang="zh-TW" altLang="en-US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主要是經過中文翻譯網站 </a:t>
            </a:r>
            <a:r>
              <a:rPr lang="en-US" altLang="zh-TW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r>
              <a:rPr lang="en-US" altLang="zh-TW" sz="1800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1800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541" y="1960097"/>
            <a:ext cx="6552437" cy="408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方塊 47"/>
          <p:cNvSpPr txBox="1">
            <a:spLocks noChangeArrowheads="1"/>
          </p:cNvSpPr>
          <p:nvPr/>
        </p:nvSpPr>
        <p:spPr bwMode="auto">
          <a:xfrm>
            <a:off x="3779911" y="6218148"/>
            <a:ext cx="4110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r>
              <a:rPr lang="zh-TW" altLang="en-US" sz="1400" dirty="0">
                <a:solidFill>
                  <a:srgbClr val="005A7C"/>
                </a:solidFill>
                <a:latin typeface="+mn-lt"/>
                <a:cs typeface="Arial" pitchFamily="34" charset="0"/>
                <a:sym typeface="Arial" pitchFamily="34" charset="0"/>
              </a:rPr>
              <a:t>資料來源　</a:t>
            </a:r>
            <a:r>
              <a:rPr lang="en-US" altLang="zh-TW" sz="1400" dirty="0" smtClean="0">
                <a:solidFill>
                  <a:srgbClr val="005A7C"/>
                </a:solidFill>
                <a:latin typeface="+mn-lt"/>
                <a:cs typeface="Arial" pitchFamily="34" charset="0"/>
                <a:sym typeface="Arial" pitchFamily="34" charset="0"/>
              </a:rPr>
              <a:t> : </a:t>
            </a:r>
          </a:p>
          <a:p>
            <a:pPr algn="r">
              <a:defRPr/>
            </a:pPr>
            <a:r>
              <a:rPr lang="en-US" altLang="zh-TW" sz="1400" dirty="0" smtClean="0">
                <a:solidFill>
                  <a:srgbClr val="005A7C"/>
                </a:solidFill>
                <a:latin typeface="+mn-lt"/>
                <a:sym typeface="Arial" pitchFamily="34" charset="0"/>
              </a:rPr>
              <a:t>Anne </a:t>
            </a:r>
            <a:r>
              <a:rPr lang="en-US" altLang="zh-TW" sz="1400" dirty="0">
                <a:solidFill>
                  <a:srgbClr val="005A7C"/>
                </a:solidFill>
                <a:latin typeface="+mn-lt"/>
                <a:sym typeface="Arial" pitchFamily="34" charset="0"/>
              </a:rPr>
              <a:t>H. Margulies, </a:t>
            </a:r>
            <a:r>
              <a:rPr lang="en-US" altLang="zh-TW" sz="1400" dirty="0">
                <a:solidFill>
                  <a:srgbClr val="005A7C"/>
                </a:solidFill>
                <a:latin typeface="+mn-lt"/>
              </a:rPr>
              <a:t>MIT </a:t>
            </a:r>
            <a:r>
              <a:rPr lang="en-US" altLang="zh-TW" sz="1400" dirty="0" err="1">
                <a:solidFill>
                  <a:srgbClr val="005A7C"/>
                </a:solidFill>
                <a:latin typeface="+mn-lt"/>
              </a:rPr>
              <a:t>OpenCourseWare</a:t>
            </a:r>
            <a:r>
              <a:rPr lang="en-US" altLang="zh-TW" sz="1400" dirty="0">
                <a:solidFill>
                  <a:srgbClr val="005A7C"/>
                </a:solidFill>
                <a:latin typeface="+mn-lt"/>
              </a:rPr>
              <a:t> </a:t>
            </a:r>
            <a:endParaRPr lang="en-US" altLang="zh-TW" sz="1400" dirty="0">
              <a:solidFill>
                <a:srgbClr val="005A7C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337540" y="3174534"/>
            <a:ext cx="1919401" cy="428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1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翻轉的目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50</a:t>
            </a:fld>
            <a:endParaRPr lang="zh-TW" altLang="en-US" dirty="0"/>
          </a:p>
        </p:txBody>
      </p:sp>
      <p:pic>
        <p:nvPicPr>
          <p:cNvPr id="6148" name="Picture 4" descr="https://encrypted-tbn0.gstatic.com/images?q=tbn:ANd9GcRXLjOzhqQ5OO3j6irj8zhCPJa6cJO4SmpY14yHBhsX8GUKpU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04" y="5445224"/>
            <a:ext cx="833954" cy="10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827584" y="5287144"/>
            <a:ext cx="6696744" cy="0"/>
          </a:xfrm>
          <a:prstGeom prst="straightConnector1">
            <a:avLst/>
          </a:prstGeom>
          <a:ln w="57150">
            <a:solidFill>
              <a:srgbClr val="005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1259632" y="980728"/>
            <a:ext cx="1" cy="4458815"/>
          </a:xfrm>
          <a:prstGeom prst="straightConnector1">
            <a:avLst/>
          </a:prstGeom>
          <a:ln w="57150">
            <a:solidFill>
              <a:srgbClr val="005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83568" y="1579556"/>
            <a:ext cx="646331" cy="3865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學 習 時 數 及 學 習 成 果</a:t>
            </a:r>
            <a:endParaRPr lang="zh-TW" altLang="en-US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1331640" y="2492896"/>
            <a:ext cx="5976664" cy="0"/>
          </a:xfrm>
          <a:prstGeom prst="line">
            <a:avLst/>
          </a:prstGeom>
          <a:ln>
            <a:solidFill>
              <a:srgbClr val="005A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801997" y="5439543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傳統課堂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663733" y="5445224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翻轉教室</a:t>
            </a:r>
          </a:p>
        </p:txBody>
      </p:sp>
      <p:sp>
        <p:nvSpPr>
          <p:cNvPr id="28" name="矩形 27"/>
          <p:cNvSpPr/>
          <p:nvPr/>
        </p:nvSpPr>
        <p:spPr>
          <a:xfrm>
            <a:off x="2934400" y="2498820"/>
            <a:ext cx="576064" cy="2788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3018021" y="3284984"/>
            <a:ext cx="492443" cy="1759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   習   成    果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24128" y="1196752"/>
            <a:ext cx="586705" cy="40903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5746383" y="2780928"/>
            <a:ext cx="492443" cy="17594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   習   成    果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40106" y="3273377"/>
            <a:ext cx="648072" cy="20005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2040106" y="2498820"/>
            <a:ext cx="650671" cy="7745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1979712" y="3592690"/>
            <a:ext cx="738664" cy="97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課堂</a:t>
            </a:r>
            <a:r>
              <a:rPr lang="zh-TW" altLang="en-US" b="1" dirty="0" smtClean="0">
                <a:solidFill>
                  <a:schemeClr val="bg1"/>
                </a:solidFill>
              </a:rPr>
              <a:t>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1979712" y="2517779"/>
            <a:ext cx="738664" cy="76720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自主</a:t>
            </a:r>
            <a:r>
              <a:rPr lang="zh-TW" altLang="en-US" b="1" dirty="0" smtClean="0">
                <a:solidFill>
                  <a:schemeClr val="bg1"/>
                </a:solidFill>
              </a:rPr>
              <a:t>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pic>
        <p:nvPicPr>
          <p:cNvPr id="41" name="Picture 4" descr="https://encrypted-tbn0.gstatic.com/images?q=tbn:ANd9GcRXLjOzhqQ5OO3j6irj8zhCPJa6cJO4SmpY14yHBhsX8GUKpU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90174" y="5445224"/>
            <a:ext cx="833954" cy="10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/>
          <p:cNvSpPr/>
          <p:nvPr/>
        </p:nvSpPr>
        <p:spPr>
          <a:xfrm>
            <a:off x="4776410" y="4472996"/>
            <a:ext cx="648072" cy="800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4776410" y="2498820"/>
            <a:ext cx="650671" cy="19741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4716016" y="4472996"/>
            <a:ext cx="738664" cy="97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課堂</a:t>
            </a:r>
            <a:r>
              <a:rPr lang="zh-TW" altLang="en-US" b="1" dirty="0" smtClean="0">
                <a:solidFill>
                  <a:schemeClr val="bg1"/>
                </a:solidFill>
              </a:rPr>
              <a:t>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4716016" y="3021835"/>
            <a:ext cx="738664" cy="76720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自主</a:t>
            </a:r>
            <a:r>
              <a:rPr lang="zh-TW" altLang="en-US" b="1" dirty="0" smtClean="0">
                <a:solidFill>
                  <a:schemeClr val="bg1"/>
                </a:solidFill>
              </a:rPr>
              <a:t>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2904258" y="1194291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總學習時數不變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學習效益增加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39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中小學課堂適合翻轉嗎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51</a:t>
            </a:fld>
            <a:endParaRPr lang="zh-TW" alt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2484438" y="5876925"/>
            <a:ext cx="6480175" cy="865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128660"/>
            <a:ext cx="790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翻轉</a:t>
            </a:r>
            <a:r>
              <a:rPr lang="zh-TW" altLang="en-US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教室</a:t>
            </a:r>
            <a:r>
              <a:rPr lang="en-US" altLang="zh-TW" sz="2800" b="1" dirty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( Flip Classroom )</a:t>
            </a:r>
            <a:r>
              <a:rPr lang="zh-TW" altLang="en-US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在大學多是成功的 </a:t>
            </a:r>
            <a:r>
              <a:rPr lang="en-US" altLang="zh-TW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!  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05819" y="5223990"/>
            <a:ext cx="3679212" cy="1305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但高中課堂適合翻嗎</a:t>
            </a:r>
            <a:r>
              <a:rPr lang="en-US" altLang="zh-TW" sz="2800" b="1" dirty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dirty="0">
              <a:solidFill>
                <a:srgbClr val="FFCC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國中呢</a:t>
            </a:r>
            <a:r>
              <a:rPr lang="en-US" altLang="zh-TW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? </a:t>
            </a:r>
            <a:r>
              <a:rPr lang="zh-TW" altLang="en-US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小學呢</a:t>
            </a:r>
            <a:r>
              <a:rPr lang="en-US" altLang="zh-TW" sz="2800" b="1" dirty="0" smtClean="0">
                <a:solidFill>
                  <a:srgbClr val="FFCC66"/>
                </a:solidFill>
                <a:latin typeface="微軟正黑體" pitchFamily="34" charset="-120"/>
                <a:ea typeface="微軟正黑體" pitchFamily="34" charset="-120"/>
              </a:rPr>
              <a:t>?   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40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中小學課堂適合翻轉嗎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52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96144" y="5518973"/>
            <a:ext cx="7020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cap="small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928 </a:t>
            </a:r>
            <a:r>
              <a:rPr lang="zh-TW" altLang="en-US" b="1" cap="small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活動新聞稿：「台灣教育，真的動起來了！有史最大教師研習，兩千熱血老師齊聚台中，教師節一同研修翻轉教學！</a:t>
            </a:r>
            <a:r>
              <a:rPr lang="zh-TW" altLang="en-US" b="1" cap="small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en-US" altLang="zh-TW" b="1" cap="small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(2014.9.28)</a:t>
            </a:r>
            <a:endParaRPr lang="zh-TW" altLang="en-US" b="1" cap="small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298" name="Picture 10" descr="https://www.tc.edu.tw/upload/schoolNews/66/85/p2-1412010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72344" y="820265"/>
            <a:ext cx="6096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高中課堂能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翻嗎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53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764704"/>
            <a:ext cx="8064896" cy="561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新北市龍埔國小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班的數學課很特別，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顏美雯為了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改變傳統教學的盲點，引入中山女高老師張輝誠的「學思達教學法」，強調課堂上的分組互動與孩子的表達能力，結合數位學習平台的資源，讓孩子找到學習數學的樂趣。</a:t>
            </a:r>
          </a:p>
          <a:p>
            <a:pPr>
              <a:lnSpc>
                <a:spcPts val="2400"/>
              </a:lnSpc>
            </a:pPr>
            <a:endParaRPr lang="zh-TW" altLang="en-US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為克服傳統教學模式中，老師難以同時照料班上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幾位孩子的解題討論，施信源和顏美雯老師決定邀請家長走入教室，成為老師的教學幫手與孩子的學習夥伴。</a:t>
            </a:r>
          </a:p>
          <a:p>
            <a:pPr>
              <a:lnSpc>
                <a:spcPts val="2400"/>
              </a:lnSpc>
            </a:pP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學生在家裡先用均一教育平台學習，一開始遇到難題。施信源說，家長很不喜歡孩子碰電腦，傷眼、傷身、不運動；再來是很多孩子放學後都去安親、課輔班，回到家已經很晚了，有學生曾經還用到晚上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點半，雖然知道他喜歡用均一來算數學，但也不是辦法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為了克服問題，</a:t>
            </a:r>
            <a:r>
              <a:rPr lang="zh-TW" altLang="en-US" sz="2000" b="1" u="sng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半年下來他們用兩件事說服家長。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施信源說，</a:t>
            </a:r>
            <a:r>
              <a:rPr lang="zh-TW" altLang="en-US" sz="2000" b="1" u="sng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最簡單的就 是「成績」，期中、期末考成績一出來，家長完全沒話說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；再來就是透過家長日，告訴家長：「翻轉」不是只有孩子跟老師，還需要家長一起協助；後來就讓家長直接進入課堂，一起帶著孩子做，家長慢慢就能接受、甚至高度支持，出現很多正面回饋。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292080" y="6229245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5A7C"/>
                </a:solidFill>
              </a:rPr>
              <a:t>(</a:t>
            </a:r>
            <a:r>
              <a:rPr lang="zh-TW" altLang="en-US" dirty="0" smtClean="0">
                <a:solidFill>
                  <a:srgbClr val="005A7C"/>
                </a:solidFill>
              </a:rPr>
              <a:t> 台灣</a:t>
            </a:r>
            <a:r>
              <a:rPr lang="zh-TW" altLang="en-US" dirty="0">
                <a:solidFill>
                  <a:srgbClr val="005A7C"/>
                </a:solidFill>
              </a:rPr>
              <a:t>立報 </a:t>
            </a:r>
            <a:r>
              <a:rPr lang="en-US" altLang="zh-TW" dirty="0" smtClean="0">
                <a:solidFill>
                  <a:srgbClr val="005A7C"/>
                </a:solidFill>
              </a:rPr>
              <a:t>2014.3.15</a:t>
            </a:r>
            <a:r>
              <a:rPr lang="zh-TW" altLang="en-US" dirty="0" smtClean="0">
                <a:solidFill>
                  <a:srgbClr val="005A7C"/>
                </a:solidFill>
              </a:rPr>
              <a:t> </a:t>
            </a:r>
            <a:r>
              <a:rPr lang="en-US" altLang="zh-TW" dirty="0" smtClean="0">
                <a:solidFill>
                  <a:srgbClr val="005A7C"/>
                </a:solidFill>
              </a:rPr>
              <a:t>) </a:t>
            </a:r>
            <a:endParaRPr lang="zh-TW" altLang="en-US" dirty="0">
              <a:solidFill>
                <a:srgbClr val="005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高中課堂能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翻嗎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54</a:t>
            </a:fld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611560" y="5364833"/>
            <a:ext cx="7920880" cy="0"/>
          </a:xfrm>
          <a:prstGeom prst="straightConnector1">
            <a:avLst/>
          </a:prstGeom>
          <a:ln w="57150">
            <a:solidFill>
              <a:srgbClr val="005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1043608" y="1058417"/>
            <a:ext cx="1" cy="4458815"/>
          </a:xfrm>
          <a:prstGeom prst="straightConnector1">
            <a:avLst/>
          </a:prstGeom>
          <a:ln w="57150">
            <a:solidFill>
              <a:srgbClr val="005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s://encrypted-tbn0.gstatic.com/images?q=tbn:ANd9GcRXLjOzhqQ5OO3j6irj8zhCPJa6cJO4SmpY14yHBhsX8GUKpU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48064" y="5445224"/>
            <a:ext cx="5760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3068960"/>
            <a:ext cx="432048" cy="22958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043609" y="3068960"/>
            <a:ext cx="73448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043608" y="2204864"/>
            <a:ext cx="73448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1412776"/>
            <a:ext cx="73448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403648" y="3933056"/>
            <a:ext cx="648072" cy="1431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403648" y="3068960"/>
            <a:ext cx="650671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385064" y="4162830"/>
            <a:ext cx="738664" cy="97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課堂</a:t>
            </a:r>
            <a:r>
              <a:rPr lang="zh-TW" altLang="en-US" b="1" dirty="0" smtClean="0">
                <a:solidFill>
                  <a:schemeClr val="bg1"/>
                </a:solidFill>
              </a:rPr>
              <a:t>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359651" y="3076312"/>
            <a:ext cx="738664" cy="85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在家學習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24" name="矩形 23"/>
          <p:cNvSpPr/>
          <p:nvPr/>
        </p:nvSpPr>
        <p:spPr>
          <a:xfrm>
            <a:off x="3161523" y="3941439"/>
            <a:ext cx="648072" cy="1431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161523" y="3077343"/>
            <a:ext cx="650671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3142939" y="4171213"/>
            <a:ext cx="738664" cy="97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課堂</a:t>
            </a:r>
            <a:r>
              <a:rPr lang="zh-TW" altLang="en-US" b="1" dirty="0" smtClean="0">
                <a:solidFill>
                  <a:schemeClr val="bg1"/>
                </a:solidFill>
              </a:rPr>
              <a:t>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117526" y="3084695"/>
            <a:ext cx="738664" cy="85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在家學習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pic>
        <p:nvPicPr>
          <p:cNvPr id="28" name="Picture 4" descr="https://encrypted-tbn0.gstatic.com/images?q=tbn:ANd9GcRXLjOzhqQ5OO3j6irj8zhCPJa6cJO4SmpY14yHBhsX8GUKpUh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30" y="5465219"/>
            <a:ext cx="695606" cy="82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encrypted-tbn0.gstatic.com/images?q=tbn:ANd9GcRXLjOzhqQ5OO3j6irj8zhCPJa6cJO4SmpY14yHBhsX8GUKpUh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76551" y="5460284"/>
            <a:ext cx="719385" cy="8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238127" y="3501008"/>
            <a:ext cx="461665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學   習   成    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25553" y="2204864"/>
            <a:ext cx="432048" cy="31599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3995936" y="2996952"/>
            <a:ext cx="461665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學   習   成    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32106" y="3941439"/>
            <a:ext cx="648072" cy="1431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932106" y="2420888"/>
            <a:ext cx="650671" cy="1520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4913522" y="4171213"/>
            <a:ext cx="738664" cy="97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課堂</a:t>
            </a:r>
            <a:r>
              <a:rPr lang="zh-TW" altLang="en-US" b="1" dirty="0" smtClean="0">
                <a:solidFill>
                  <a:schemeClr val="bg1"/>
                </a:solidFill>
              </a:rPr>
              <a:t>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004048" y="2484513"/>
            <a:ext cx="461665" cy="15205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在家學習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36" name="矩形 35"/>
          <p:cNvSpPr/>
          <p:nvPr/>
        </p:nvSpPr>
        <p:spPr>
          <a:xfrm>
            <a:off x="5796136" y="1412776"/>
            <a:ext cx="432048" cy="39520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5766519" y="2492896"/>
            <a:ext cx="461665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學   習   成    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38" name="Picture 4" descr="https://encrypted-tbn0.gstatic.com/images?q=tbn:ANd9GcRXLjOzhqQ5OO3j6irj8zhCPJa6cJO4SmpY14yHBhsX8GUKpU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5760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4"/>
          <p:cNvSpPr/>
          <p:nvPr/>
        </p:nvSpPr>
        <p:spPr>
          <a:xfrm>
            <a:off x="6804314" y="3941439"/>
            <a:ext cx="648072" cy="1431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6804314" y="2204864"/>
            <a:ext cx="650671" cy="1736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6785730" y="4171213"/>
            <a:ext cx="738664" cy="97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課堂</a:t>
            </a:r>
            <a:r>
              <a:rPr lang="zh-TW" altLang="en-US" b="1" dirty="0" smtClean="0">
                <a:solidFill>
                  <a:schemeClr val="bg1"/>
                </a:solidFill>
              </a:rPr>
              <a:t>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6876256" y="2348880"/>
            <a:ext cx="461665" cy="15205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在家學習</a:t>
            </a:r>
            <a:r>
              <a:rPr lang="zh-TW" altLang="en-US" b="1" dirty="0">
                <a:solidFill>
                  <a:schemeClr val="bg1"/>
                </a:solidFill>
              </a:rPr>
              <a:t>時間</a:t>
            </a:r>
          </a:p>
        </p:txBody>
      </p:sp>
      <p:sp>
        <p:nvSpPr>
          <p:cNvPr id="49" name="矩形 48"/>
          <p:cNvSpPr/>
          <p:nvPr/>
        </p:nvSpPr>
        <p:spPr>
          <a:xfrm>
            <a:off x="7668344" y="2204864"/>
            <a:ext cx="432048" cy="31599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7638727" y="2492896"/>
            <a:ext cx="461665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學   習   成    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9285" y="1795580"/>
            <a:ext cx="646331" cy="3865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學 習 時 數 及 學 習 成 果</a:t>
            </a:r>
            <a:endParaRPr lang="zh-TW" altLang="en-US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2123728" y="5407089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傳統課堂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851920" y="5445224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真翻轉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7444189" y="5508433"/>
            <a:ext cx="800219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假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翻轉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真填鴨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652247" y="5424416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翻轉填鴨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155824" y="867288"/>
            <a:ext cx="4988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高中的課堂學習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時間缺少彈性，難以縮減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9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新細明體" pitchFamily="18" charset="-120"/>
                <a:ea typeface="新細明體" pitchFamily="18" charset="-120"/>
              </a:rPr>
              <a:t>科技進步了</a:t>
            </a:r>
            <a:r>
              <a:rPr lang="zh-TW" altLang="en-US" dirty="0" smtClean="0">
                <a:solidFill>
                  <a:srgbClr val="005A7C"/>
                </a:solidFill>
                <a:latin typeface="新細明體" pitchFamily="18" charset="-120"/>
                <a:ea typeface="新細明體" pitchFamily="18" charset="-120"/>
              </a:rPr>
              <a:t>，觀念沒進步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55</a:t>
            </a:fld>
            <a:endParaRPr lang="zh-TW" altLang="en-US" dirty="0"/>
          </a:p>
        </p:txBody>
      </p:sp>
      <p:pic>
        <p:nvPicPr>
          <p:cNvPr id="10248" name="Picture 8" descr="http://ww4.sinaimg.cn/large/627eeb53jw1efncf4c9onj20c807tj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909812" cy="185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aier023.net/uploads/allimg/140820/5-140R00R20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1159"/>
            <a:ext cx="3810000" cy="253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新細明體" pitchFamily="18" charset="-120"/>
                <a:ea typeface="新細明體" pitchFamily="18" charset="-120"/>
              </a:rPr>
              <a:t>科技進步了</a:t>
            </a:r>
            <a:r>
              <a:rPr lang="zh-TW" altLang="en-US" dirty="0" smtClean="0">
                <a:solidFill>
                  <a:srgbClr val="005A7C"/>
                </a:solidFill>
                <a:latin typeface="新細明體" pitchFamily="18" charset="-120"/>
                <a:ea typeface="新細明體" pitchFamily="18" charset="-120"/>
              </a:rPr>
              <a:t>，觀念沒進步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56</a:t>
            </a:fld>
            <a:endParaRPr lang="zh-TW" altLang="en-US" dirty="0"/>
          </a:p>
        </p:txBody>
      </p:sp>
      <p:pic>
        <p:nvPicPr>
          <p:cNvPr id="10248" name="Picture 8" descr="http://ww4.sinaimg.cn/large/627eeb53jw1efncf4c9onj20c807tj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909812" cy="185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2448272" cy="261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img1.gtimg.com/cq/pics/hv1/171/45/1368/88965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65141"/>
            <a:ext cx="1724984" cy="197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2000" y="684000"/>
            <a:ext cx="3285000" cy="2430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aier023.net/uploads/allimg/140820/5-140R00R20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1159"/>
            <a:ext cx="3810000" cy="253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新細明體" pitchFamily="18" charset="-120"/>
                <a:ea typeface="新細明體" pitchFamily="18" charset="-120"/>
              </a:rPr>
              <a:t>科技進步了</a:t>
            </a:r>
            <a:r>
              <a:rPr lang="zh-TW" altLang="en-US" dirty="0" smtClean="0">
                <a:solidFill>
                  <a:srgbClr val="005A7C"/>
                </a:solidFill>
                <a:latin typeface="新細明體" pitchFamily="18" charset="-120"/>
                <a:ea typeface="新細明體" pitchFamily="18" charset="-120"/>
              </a:rPr>
              <a:t>，觀念沒進步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57</a:t>
            </a:fld>
            <a:endParaRPr lang="zh-TW" altLang="en-US" dirty="0"/>
          </a:p>
        </p:txBody>
      </p:sp>
      <p:pic>
        <p:nvPicPr>
          <p:cNvPr id="10248" name="Picture 8" descr="http://ww4.sinaimg.cn/large/627eeb53jw1efncf4c9onj20c807tj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909812" cy="185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2448272" cy="261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img1.gtimg.com/cq/pics/hv1/171/45/1368/88965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65141"/>
            <a:ext cx="1724984" cy="197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7.share.photo.xuite.net/salimaliu1974/1727359/12866534/650874227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227850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2000" y="684000"/>
            <a:ext cx="3285000" cy="2430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7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翻轉的重要原則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58</a:t>
            </a:fld>
            <a:endParaRPr lang="zh-TW" altLang="en-US" dirty="0"/>
          </a:p>
        </p:txBody>
      </p:sp>
      <p:pic>
        <p:nvPicPr>
          <p:cNvPr id="11" name="Picture 4" descr="http://7.share.photo.xuite.net/salimaliu1974/1727359/12866534/65087422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227850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71021" y="1198276"/>
            <a:ext cx="59298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zh-TW" altLang="en-US" sz="32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學生更自主的學習</a:t>
            </a:r>
            <a:endParaRPr lang="en-US" altLang="zh-TW" sz="32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增加學生的學習效益</a:t>
            </a:r>
            <a:endParaRPr lang="en-US" altLang="zh-TW" sz="32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但儘量不要增加學生的學習時間</a:t>
            </a:r>
            <a:endParaRPr lang="en-US" altLang="zh-TW" sz="32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32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3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59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7135" y="1196752"/>
            <a:ext cx="788735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特別是頂尖大學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學位教育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的基本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生態不會受到太大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影響：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華人地區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的大學學費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台灣幾乎人人能讀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教育部處處管制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大學中只有少數課程會使用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 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err="1" smtClean="0">
                <a:solidFill>
                  <a:srgbClr val="005A7C"/>
                </a:solidFill>
                <a:ea typeface="微軟正黑體" pitchFamily="34" charset="-120"/>
              </a:rPr>
              <a:t>Coursera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及 </a:t>
            </a:r>
            <a:r>
              <a:rPr lang="en-US" altLang="zh-TW" sz="2000" b="1" dirty="0" err="1" smtClean="0">
                <a:solidFill>
                  <a:srgbClr val="005A7C"/>
                </a:solidFill>
              </a:rPr>
              <a:t>edX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也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在幫忙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鞏固傳統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制度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ts val="36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 頂尖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大學的地位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大學裡的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會因此受到更多的重視及應用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的教學品質會受到刺激而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提升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2E587A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2000" b="1" dirty="0" smtClean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2000" b="1" dirty="0" smtClean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     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翻轉式教學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(Flip Classroom) </a:t>
            </a:r>
          </a:p>
          <a:p>
            <a:endParaRPr lang="en-US" altLang="zh-TW" sz="10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sym typeface="Wingdings" panose="05000000000000000000" pitchFamily="2" charset="2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                跨校通識教育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2E587A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45611" y="908720"/>
            <a:ext cx="710477" cy="563646"/>
            <a:chOff x="9878928" y="4019018"/>
            <a:chExt cx="706136" cy="720841"/>
          </a:xfrm>
        </p:grpSpPr>
        <p:pic>
          <p:nvPicPr>
            <p:cNvPr id="1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45611" y="4521538"/>
            <a:ext cx="710477" cy="563646"/>
            <a:chOff x="9878928" y="4019018"/>
            <a:chExt cx="706136" cy="720841"/>
          </a:xfrm>
        </p:grpSpPr>
        <p:pic>
          <p:nvPicPr>
            <p:cNvPr id="15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向右箭號 17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pic>
        <p:nvPicPr>
          <p:cNvPr id="24" name="Picture 4" descr="https://encrypted-tbn3.gstatic.com/images?q=tbn:ANd9GcRPcYQY60wN7nsc2OtCQUVl8qi_0aQK6b88uheY7F4uaxmiay-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16" y="2708920"/>
            <a:ext cx="2163372" cy="29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左中括弧 3"/>
          <p:cNvSpPr/>
          <p:nvPr/>
        </p:nvSpPr>
        <p:spPr>
          <a:xfrm>
            <a:off x="2007000" y="5769000"/>
            <a:ext cx="208152" cy="914400"/>
          </a:xfrm>
          <a:prstGeom prst="leftBracke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4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OCW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是啥東東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1259632" y="692698"/>
            <a:ext cx="7704856" cy="595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一門課程的內容以數位形式公布在網路上免費提供大眾使用</a:t>
            </a:r>
          </a:p>
        </p:txBody>
      </p:sp>
      <p:sp>
        <p:nvSpPr>
          <p:cNvPr id="41" name="矩形 40"/>
          <p:cNvSpPr/>
          <p:nvPr/>
        </p:nvSpPr>
        <p:spPr>
          <a:xfrm>
            <a:off x="428625" y="6054842"/>
            <a:ext cx="621506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 smtClean="0">
                <a:solidFill>
                  <a:srgbClr val="005A7C"/>
                </a:solidFill>
                <a:ea typeface="微軟正黑體" pitchFamily="34" charset="-120"/>
              </a:rPr>
              <a:t>From MIT OCW</a:t>
            </a:r>
            <a:endParaRPr lang="zh-TW" altLang="en-US" sz="1200" dirty="0">
              <a:solidFill>
                <a:srgbClr val="005A7C"/>
              </a:solidFill>
              <a:latin typeface="+mn-lt"/>
              <a:ea typeface="微軟正黑體" pitchFamily="34" charset="-120"/>
            </a:endParaRPr>
          </a:p>
        </p:txBody>
      </p:sp>
      <p:pic>
        <p:nvPicPr>
          <p:cNvPr id="42" name="Picture 2" descr="http://tofp.files.wordpress.com/2010/08/traff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2" y="1438274"/>
            <a:ext cx="6353175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橢圓 42"/>
          <p:cNvSpPr/>
          <p:nvPr/>
        </p:nvSpPr>
        <p:spPr>
          <a:xfrm>
            <a:off x="2506694" y="4317999"/>
            <a:ext cx="142875" cy="14446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3225832" y="4030661"/>
            <a:ext cx="144462" cy="142875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3946557" y="3741736"/>
            <a:ext cx="144462" cy="14446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170519" y="3454399"/>
            <a:ext cx="144463" cy="144462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7" name="直線接點 46"/>
          <p:cNvCxnSpPr>
            <a:stCxn id="69" idx="7"/>
            <a:endCxn id="43" idx="2"/>
          </p:cNvCxnSpPr>
          <p:nvPr/>
        </p:nvCxnSpPr>
        <p:spPr>
          <a:xfrm flipV="1">
            <a:off x="1836769" y="4389436"/>
            <a:ext cx="669925" cy="30956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stCxn id="43" idx="7"/>
            <a:endCxn id="44" idx="2"/>
          </p:cNvCxnSpPr>
          <p:nvPr/>
        </p:nvCxnSpPr>
        <p:spPr>
          <a:xfrm flipV="1">
            <a:off x="2628932" y="4102099"/>
            <a:ext cx="596900" cy="2365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44" idx="7"/>
            <a:endCxn id="45" idx="2"/>
          </p:cNvCxnSpPr>
          <p:nvPr/>
        </p:nvCxnSpPr>
        <p:spPr>
          <a:xfrm flipV="1">
            <a:off x="3349657" y="3814761"/>
            <a:ext cx="596900" cy="2365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endCxn id="46" idx="1"/>
          </p:cNvCxnSpPr>
          <p:nvPr/>
        </p:nvCxnSpPr>
        <p:spPr>
          <a:xfrm flipV="1">
            <a:off x="4068794" y="3475036"/>
            <a:ext cx="1122363" cy="28892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手繪多邊形 50"/>
          <p:cNvSpPr/>
          <p:nvPr/>
        </p:nvSpPr>
        <p:spPr>
          <a:xfrm>
            <a:off x="5241957" y="3309936"/>
            <a:ext cx="2016125" cy="144463"/>
          </a:xfrm>
          <a:custGeom>
            <a:avLst/>
            <a:gdLst>
              <a:gd name="connsiteX0" fmla="*/ 0 w 1690687"/>
              <a:gd name="connsiteY0" fmla="*/ 142875 h 142875"/>
              <a:gd name="connsiteX1" fmla="*/ 809625 w 1690687"/>
              <a:gd name="connsiteY1" fmla="*/ 47625 h 142875"/>
              <a:gd name="connsiteX2" fmla="*/ 1690687 w 1690687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687" h="142875">
                <a:moveTo>
                  <a:pt x="0" y="142875"/>
                </a:moveTo>
                <a:cubicBezTo>
                  <a:pt x="263922" y="107156"/>
                  <a:pt x="527844" y="71437"/>
                  <a:pt x="809625" y="47625"/>
                </a:cubicBezTo>
                <a:cubicBezTo>
                  <a:pt x="1091406" y="23813"/>
                  <a:pt x="1391046" y="11906"/>
                  <a:pt x="1690687" y="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文字方塊 28"/>
          <p:cNvSpPr txBox="1">
            <a:spLocks noChangeArrowheads="1"/>
          </p:cNvSpPr>
          <p:nvPr/>
        </p:nvSpPr>
        <p:spPr bwMode="auto">
          <a:xfrm>
            <a:off x="1714532" y="4749799"/>
            <a:ext cx="90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chemeClr val="bg1"/>
                </a:solidFill>
              </a:rPr>
              <a:t>500</a:t>
            </a:r>
            <a:r>
              <a:rPr lang="zh-TW" altLang="en-US" sz="1600" b="1">
                <a:solidFill>
                  <a:schemeClr val="bg1"/>
                </a:solidFill>
              </a:rPr>
              <a:t>門課</a:t>
            </a:r>
          </a:p>
        </p:txBody>
      </p:sp>
      <p:sp>
        <p:nvSpPr>
          <p:cNvPr id="53" name="文字方塊 29"/>
          <p:cNvSpPr txBox="1">
            <a:spLocks noChangeArrowheads="1"/>
          </p:cNvSpPr>
          <p:nvPr/>
        </p:nvSpPr>
        <p:spPr bwMode="auto">
          <a:xfrm>
            <a:off x="2362232" y="4462461"/>
            <a:ext cx="908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chemeClr val="bg1"/>
                </a:solidFill>
              </a:rPr>
              <a:t>900</a:t>
            </a:r>
            <a:r>
              <a:rPr lang="zh-TW" altLang="en-US" sz="1600" b="1">
                <a:solidFill>
                  <a:schemeClr val="bg1"/>
                </a:solidFill>
              </a:rPr>
              <a:t>門課</a:t>
            </a:r>
          </a:p>
        </p:txBody>
      </p:sp>
      <p:sp>
        <p:nvSpPr>
          <p:cNvPr id="54" name="文字方塊 30"/>
          <p:cNvSpPr txBox="1">
            <a:spLocks noChangeArrowheads="1"/>
          </p:cNvSpPr>
          <p:nvPr/>
        </p:nvSpPr>
        <p:spPr bwMode="auto">
          <a:xfrm>
            <a:off x="3225832" y="4246561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chemeClr val="bg1"/>
                </a:solidFill>
              </a:rPr>
              <a:t>1250</a:t>
            </a:r>
            <a:r>
              <a:rPr lang="zh-TW" altLang="en-US" sz="1600" b="1">
                <a:solidFill>
                  <a:schemeClr val="bg1"/>
                </a:solidFill>
              </a:rPr>
              <a:t>門課</a:t>
            </a:r>
          </a:p>
        </p:txBody>
      </p:sp>
      <p:sp>
        <p:nvSpPr>
          <p:cNvPr id="55" name="文字方塊 31"/>
          <p:cNvSpPr txBox="1">
            <a:spLocks noChangeArrowheads="1"/>
          </p:cNvSpPr>
          <p:nvPr/>
        </p:nvSpPr>
        <p:spPr bwMode="auto">
          <a:xfrm>
            <a:off x="4091019" y="3814761"/>
            <a:ext cx="1011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chemeClr val="bg1"/>
                </a:solidFill>
              </a:rPr>
              <a:t>1550</a:t>
            </a:r>
            <a:r>
              <a:rPr lang="zh-TW" altLang="en-US" sz="1600" b="1">
                <a:solidFill>
                  <a:schemeClr val="bg1"/>
                </a:solidFill>
              </a:rPr>
              <a:t>門課</a:t>
            </a:r>
          </a:p>
        </p:txBody>
      </p:sp>
      <p:sp>
        <p:nvSpPr>
          <p:cNvPr id="56" name="文字方塊 32"/>
          <p:cNvSpPr txBox="1">
            <a:spLocks noChangeArrowheads="1"/>
          </p:cNvSpPr>
          <p:nvPr/>
        </p:nvSpPr>
        <p:spPr bwMode="auto">
          <a:xfrm>
            <a:off x="4954619" y="3598861"/>
            <a:ext cx="1011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chemeClr val="bg1"/>
                </a:solidFill>
              </a:rPr>
              <a:t>1800</a:t>
            </a:r>
            <a:r>
              <a:rPr lang="zh-TW" altLang="en-US" sz="1600" b="1">
                <a:solidFill>
                  <a:schemeClr val="bg1"/>
                </a:solidFill>
              </a:rPr>
              <a:t>門課</a:t>
            </a:r>
          </a:p>
        </p:txBody>
      </p:sp>
      <p:sp>
        <p:nvSpPr>
          <p:cNvPr id="57" name="文字方塊 33"/>
          <p:cNvSpPr txBox="1">
            <a:spLocks noChangeArrowheads="1"/>
          </p:cNvSpPr>
          <p:nvPr/>
        </p:nvSpPr>
        <p:spPr bwMode="auto">
          <a:xfrm>
            <a:off x="6034119" y="3309936"/>
            <a:ext cx="1343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chemeClr val="bg1"/>
                </a:solidFill>
              </a:rPr>
              <a:t>  </a:t>
            </a:r>
            <a:r>
              <a:rPr lang="en-US" altLang="zh-TW" sz="1600" b="1" dirty="0">
                <a:solidFill>
                  <a:schemeClr val="bg1"/>
                </a:solidFill>
              </a:rPr>
              <a:t>~ 2000</a:t>
            </a:r>
            <a:r>
              <a:rPr lang="zh-TW" altLang="en-US" sz="1600" b="1" dirty="0">
                <a:solidFill>
                  <a:schemeClr val="bg1"/>
                </a:solidFill>
              </a:rPr>
              <a:t>門課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zh-TW" sz="1600" b="1" dirty="0">
                <a:solidFill>
                  <a:schemeClr val="bg1"/>
                </a:solidFill>
              </a:rPr>
              <a:t>(</a:t>
            </a:r>
            <a:r>
              <a:rPr lang="zh-TW" altLang="en-US" sz="1600" b="1" dirty="0">
                <a:solidFill>
                  <a:schemeClr val="bg1"/>
                </a:solidFill>
              </a:rPr>
              <a:t>全影音課程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zh-TW" sz="1600" b="1" dirty="0" smtClean="0">
                <a:solidFill>
                  <a:schemeClr val="bg1"/>
                </a:solidFill>
              </a:rPr>
              <a:t>  &lt;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</a:rPr>
              <a:t>100</a:t>
            </a:r>
            <a:r>
              <a:rPr lang="zh-TW" altLang="en-US" sz="1600" b="1" dirty="0">
                <a:solidFill>
                  <a:schemeClr val="bg1"/>
                </a:solidFill>
              </a:rPr>
              <a:t>門</a:t>
            </a:r>
            <a:r>
              <a:rPr lang="en-US" altLang="zh-TW" sz="1600" b="1" dirty="0">
                <a:solidFill>
                  <a:schemeClr val="bg1"/>
                </a:solidFill>
              </a:rPr>
              <a:t>)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文字方塊 34"/>
          <p:cNvSpPr txBox="1">
            <a:spLocks noChangeArrowheads="1"/>
          </p:cNvSpPr>
          <p:nvPr/>
        </p:nvSpPr>
        <p:spPr bwMode="auto">
          <a:xfrm>
            <a:off x="328644" y="1557336"/>
            <a:ext cx="1416050" cy="336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lnSpc>
                <a:spcPts val="1700"/>
              </a:lnSpc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網站造訪人次</a:t>
            </a: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ts val="1700"/>
              </a:lnSpc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ts val="1700"/>
              </a:lnSpc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1,750,000</a:t>
            </a:r>
          </a:p>
          <a:p>
            <a:pPr algn="r" eaLnBrk="1" hangingPunct="1">
              <a:lnSpc>
                <a:spcPts val="1700"/>
              </a:lnSpc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ts val="1700"/>
              </a:lnSpc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1,500,000</a:t>
            </a:r>
          </a:p>
          <a:p>
            <a:pPr algn="r" eaLnBrk="1" hangingPunct="1">
              <a:lnSpc>
                <a:spcPts val="1700"/>
              </a:lnSpc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ts val="1700"/>
              </a:lnSpc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1,250,000</a:t>
            </a:r>
          </a:p>
          <a:p>
            <a:pPr algn="r" eaLnBrk="1" hangingPunct="1">
              <a:lnSpc>
                <a:spcPts val="1700"/>
              </a:lnSpc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ts val="1700"/>
              </a:lnSpc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1,000,000</a:t>
            </a:r>
          </a:p>
          <a:p>
            <a:pPr algn="r" eaLnBrk="1" hangingPunct="1">
              <a:lnSpc>
                <a:spcPts val="1700"/>
              </a:lnSpc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ts val="1700"/>
              </a:lnSpc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750,000</a:t>
            </a:r>
          </a:p>
          <a:p>
            <a:pPr algn="r" eaLnBrk="1" hangingPunct="1">
              <a:lnSpc>
                <a:spcPts val="1700"/>
              </a:lnSpc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ts val="1700"/>
              </a:lnSpc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500,000</a:t>
            </a:r>
          </a:p>
          <a:p>
            <a:pPr algn="r" eaLnBrk="1" hangingPunct="1">
              <a:lnSpc>
                <a:spcPts val="1700"/>
              </a:lnSpc>
            </a:pPr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lnSpc>
                <a:spcPts val="1700"/>
              </a:lnSpc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250,000</a:t>
            </a:r>
            <a:endParaRPr lang="zh-TW" altLang="en-US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882807" y="1471611"/>
            <a:ext cx="54229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MIT OCW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網站每月造訪人次　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(from 2003/10)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　　</a:t>
            </a:r>
          </a:p>
        </p:txBody>
      </p:sp>
      <p:sp>
        <p:nvSpPr>
          <p:cNvPr id="60" name="文字方塊 36"/>
          <p:cNvSpPr txBox="1">
            <a:spLocks noChangeArrowheads="1"/>
          </p:cNvSpPr>
          <p:nvPr/>
        </p:nvSpPr>
        <p:spPr bwMode="auto">
          <a:xfrm rot="18960000">
            <a:off x="1608169" y="5353049"/>
            <a:ext cx="5508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005A7C"/>
                </a:solidFill>
              </a:rPr>
              <a:t>2004</a:t>
            </a:r>
            <a:endParaRPr lang="zh-TW" altLang="en-US" sz="1400" b="1">
              <a:solidFill>
                <a:srgbClr val="005A7C"/>
              </a:solidFill>
            </a:endParaRPr>
          </a:p>
        </p:txBody>
      </p:sp>
      <p:sp>
        <p:nvSpPr>
          <p:cNvPr id="61" name="文字方塊 37"/>
          <p:cNvSpPr txBox="1">
            <a:spLocks noChangeArrowheads="1"/>
          </p:cNvSpPr>
          <p:nvPr/>
        </p:nvSpPr>
        <p:spPr bwMode="auto">
          <a:xfrm rot="18960000">
            <a:off x="2392394" y="5353049"/>
            <a:ext cx="5492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005A7C"/>
                </a:solidFill>
              </a:rPr>
              <a:t>2005</a:t>
            </a:r>
            <a:endParaRPr lang="zh-TW" altLang="en-US" sz="1400" b="1">
              <a:solidFill>
                <a:srgbClr val="005A7C"/>
              </a:solidFill>
            </a:endParaRPr>
          </a:p>
        </p:txBody>
      </p:sp>
      <p:sp>
        <p:nvSpPr>
          <p:cNvPr id="62" name="文字方塊 38"/>
          <p:cNvSpPr txBox="1">
            <a:spLocks noChangeArrowheads="1"/>
          </p:cNvSpPr>
          <p:nvPr/>
        </p:nvSpPr>
        <p:spPr bwMode="auto">
          <a:xfrm rot="18960000">
            <a:off x="3255994" y="5353049"/>
            <a:ext cx="5508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005A7C"/>
                </a:solidFill>
              </a:rPr>
              <a:t>2006</a:t>
            </a:r>
            <a:endParaRPr lang="zh-TW" altLang="en-US" sz="1400" b="1">
              <a:solidFill>
                <a:srgbClr val="005A7C"/>
              </a:solidFill>
            </a:endParaRPr>
          </a:p>
        </p:txBody>
      </p:sp>
      <p:sp>
        <p:nvSpPr>
          <p:cNvPr id="63" name="文字方塊 39"/>
          <p:cNvSpPr txBox="1">
            <a:spLocks noChangeArrowheads="1"/>
          </p:cNvSpPr>
          <p:nvPr/>
        </p:nvSpPr>
        <p:spPr bwMode="auto">
          <a:xfrm rot="18960000">
            <a:off x="4051332" y="5353049"/>
            <a:ext cx="5492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005A7C"/>
                </a:solidFill>
              </a:rPr>
              <a:t>2007</a:t>
            </a:r>
            <a:endParaRPr lang="zh-TW" altLang="en-US" sz="1400" b="1">
              <a:solidFill>
                <a:srgbClr val="005A7C"/>
              </a:solidFill>
            </a:endParaRPr>
          </a:p>
        </p:txBody>
      </p:sp>
      <p:sp>
        <p:nvSpPr>
          <p:cNvPr id="64" name="文字方塊 40"/>
          <p:cNvSpPr txBox="1">
            <a:spLocks noChangeArrowheads="1"/>
          </p:cNvSpPr>
          <p:nvPr/>
        </p:nvSpPr>
        <p:spPr bwMode="auto">
          <a:xfrm rot="18960000">
            <a:off x="4895882" y="5353049"/>
            <a:ext cx="5492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005A7C"/>
                </a:solidFill>
              </a:rPr>
              <a:t>2008</a:t>
            </a:r>
            <a:endParaRPr lang="zh-TW" altLang="en-US" sz="1400" b="1">
              <a:solidFill>
                <a:srgbClr val="005A7C"/>
              </a:solidFill>
            </a:endParaRPr>
          </a:p>
        </p:txBody>
      </p:sp>
      <p:sp>
        <p:nvSpPr>
          <p:cNvPr id="65" name="文字方塊 41"/>
          <p:cNvSpPr txBox="1">
            <a:spLocks noChangeArrowheads="1"/>
          </p:cNvSpPr>
          <p:nvPr/>
        </p:nvSpPr>
        <p:spPr bwMode="auto">
          <a:xfrm rot="18960000">
            <a:off x="5691219" y="5353049"/>
            <a:ext cx="5508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005A7C"/>
                </a:solidFill>
              </a:rPr>
              <a:t>2009</a:t>
            </a:r>
            <a:endParaRPr lang="zh-TW" altLang="en-US" sz="1400" b="1">
              <a:solidFill>
                <a:srgbClr val="005A7C"/>
              </a:solidFill>
            </a:endParaRPr>
          </a:p>
        </p:txBody>
      </p:sp>
      <p:sp>
        <p:nvSpPr>
          <p:cNvPr id="66" name="文字方塊 42"/>
          <p:cNvSpPr txBox="1">
            <a:spLocks noChangeArrowheads="1"/>
          </p:cNvSpPr>
          <p:nvPr/>
        </p:nvSpPr>
        <p:spPr bwMode="auto">
          <a:xfrm rot="18960000">
            <a:off x="6486557" y="5353049"/>
            <a:ext cx="5508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005A7C"/>
                </a:solidFill>
              </a:rPr>
              <a:t>2010</a:t>
            </a:r>
            <a:endParaRPr lang="zh-TW" altLang="en-US" sz="1400" b="1">
              <a:solidFill>
                <a:srgbClr val="005A7C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1631950" y="5970588"/>
            <a:ext cx="47131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(  MIT OCW 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全影音課程所占比例不到 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5%  )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8644" y="1438274"/>
            <a:ext cx="1457325" cy="11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1714532" y="4678361"/>
            <a:ext cx="142875" cy="14446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328644" y="4919661"/>
            <a:ext cx="738188" cy="88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1" name="文字方塊 42"/>
          <p:cNvSpPr txBox="1">
            <a:spLocks noChangeArrowheads="1"/>
          </p:cNvSpPr>
          <p:nvPr/>
        </p:nvSpPr>
        <p:spPr bwMode="auto">
          <a:xfrm>
            <a:off x="7524328" y="4152899"/>
            <a:ext cx="14752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MIT 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也許不是最先有此概念的，但絕對是最積極而且最全面的</a:t>
            </a: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7443803" y="1697311"/>
            <a:ext cx="196215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Aft>
                <a:spcPts val="1800"/>
              </a:spcAft>
              <a:buClr>
                <a:srgbClr val="83352D"/>
              </a:buClr>
            </a:pPr>
            <a:r>
              <a:rPr lang="en-US" altLang="zh-TW" sz="1400" b="1" dirty="0">
                <a:solidFill>
                  <a:srgbClr val="005A7C"/>
                </a:solidFill>
              </a:rPr>
              <a:t>September 2010</a:t>
            </a:r>
          </a:p>
          <a:p>
            <a:pPr>
              <a:spcAft>
                <a:spcPts val="1800"/>
              </a:spcAft>
              <a:buClr>
                <a:srgbClr val="83352D"/>
              </a:buClr>
              <a:buFontTx/>
              <a:buChar char="•"/>
            </a:pPr>
            <a:r>
              <a:rPr lang="en-US" altLang="zh-TW" sz="1400" b="1" dirty="0">
                <a:solidFill>
                  <a:srgbClr val="005A7C"/>
                </a:solidFill>
              </a:rPr>
              <a:t> 1.4M total visits</a:t>
            </a:r>
          </a:p>
          <a:p>
            <a:pPr>
              <a:buClr>
                <a:srgbClr val="83352D"/>
              </a:buClr>
              <a:buFontTx/>
              <a:buChar char="•"/>
            </a:pPr>
            <a:r>
              <a:rPr lang="en-US" altLang="zh-TW" sz="1400" b="1" dirty="0">
                <a:solidFill>
                  <a:srgbClr val="005A7C"/>
                </a:solidFill>
              </a:rPr>
              <a:t> 725K iTunes U</a:t>
            </a:r>
          </a:p>
          <a:p>
            <a:pPr>
              <a:spcAft>
                <a:spcPts val="1200"/>
              </a:spcAft>
              <a:buClr>
                <a:srgbClr val="83352D"/>
              </a:buClr>
            </a:pPr>
            <a:r>
              <a:rPr lang="en-US" altLang="zh-TW" sz="1400" b="1" dirty="0">
                <a:solidFill>
                  <a:srgbClr val="005A7C"/>
                </a:solidFill>
              </a:rPr>
              <a:t>  downloads</a:t>
            </a:r>
          </a:p>
          <a:p>
            <a:pPr>
              <a:spcAft>
                <a:spcPts val="1200"/>
              </a:spcAft>
              <a:buClr>
                <a:srgbClr val="83352D"/>
              </a:buClr>
              <a:buFontTx/>
              <a:buChar char="•"/>
            </a:pPr>
            <a:r>
              <a:rPr lang="en-US" altLang="zh-TW" sz="1400" b="1" dirty="0">
                <a:solidFill>
                  <a:srgbClr val="005A7C"/>
                </a:solidFill>
              </a:rPr>
              <a:t> 648K YouTube </a:t>
            </a:r>
          </a:p>
          <a:p>
            <a:pPr>
              <a:spcAft>
                <a:spcPts val="1200"/>
              </a:spcAft>
              <a:buClr>
                <a:srgbClr val="83352D"/>
              </a:buClr>
            </a:pPr>
            <a:r>
              <a:rPr lang="en-US" altLang="zh-TW" sz="1400" b="1" dirty="0">
                <a:solidFill>
                  <a:srgbClr val="005A7C"/>
                </a:solidFill>
              </a:rPr>
              <a:t>  views</a:t>
            </a:r>
          </a:p>
        </p:txBody>
      </p:sp>
    </p:spTree>
    <p:extLst>
      <p:ext uri="{BB962C8B-B14F-4D97-AF65-F5344CB8AC3E}">
        <p14:creationId xmlns:p14="http://schemas.microsoft.com/office/powerpoint/2010/main" val="20339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000" y="58896"/>
            <a:ext cx="7902000" cy="5760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跨校性的廣泛影響－</a:t>
            </a:r>
            <a:r>
              <a:rPr lang="en-US" altLang="zh-TW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MOOCs </a:t>
            </a:r>
            <a:r>
              <a:rPr lang="zh-TW" altLang="en-US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用於通識教育</a:t>
            </a:r>
            <a:endParaRPr lang="zh-TW" altLang="en-US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p. </a:t>
            </a:r>
            <a:fld id="{00836866-C704-45D7-A8B2-00CD928C5F34}" type="slidenum">
              <a:rPr lang="zh-TW" altLang="en-US" smtClean="0"/>
              <a:pPr/>
              <a:t>60</a:t>
            </a:fld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7000" y="999000"/>
            <a:ext cx="806686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中國大陸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年已經開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始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廣泛試行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2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上海高校課程中心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東西部高校課程共享聯盟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上海交大「好大學在線」平台通識學分課程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200" b="1" dirty="0" smtClean="0">
              <a:solidFill>
                <a:srgbClr val="005A7C"/>
              </a:solidFill>
            </a:endParaRPr>
          </a:p>
          <a:p>
            <a:endParaRPr lang="en-US" altLang="zh-TW" sz="2000" b="1" dirty="0">
              <a:solidFill>
                <a:srgbClr val="005A7C"/>
              </a:solidFill>
            </a:endParaRPr>
          </a:p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台灣多所大學試用磨課師課程當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作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校內通識學分課程，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受學生歡迎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2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交大與空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合作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2015/9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正式啟動跨校通識教育磨課師課程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2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月份確定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5 – 10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所學校提供的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5 – 10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門精彩通識課程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月份確定選課學校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月份各選課學校完成學生選課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月份在交大「</a:t>
            </a:r>
            <a:r>
              <a:rPr lang="en-US" altLang="zh-TW" sz="2000" b="1" dirty="0" err="1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ewant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育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」及空大「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Taiwan LIFE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線上授課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87000" y="795354"/>
            <a:ext cx="495000" cy="473646"/>
            <a:chOff x="9878928" y="4019018"/>
            <a:chExt cx="706136" cy="720841"/>
          </a:xfrm>
        </p:grpSpPr>
        <p:pic>
          <p:nvPicPr>
            <p:cNvPr id="7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向右箭號 7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7000" y="3159000"/>
            <a:ext cx="495000" cy="473646"/>
            <a:chOff x="9878928" y="4019018"/>
            <a:chExt cx="706136" cy="720841"/>
          </a:xfrm>
        </p:grpSpPr>
        <p:pic>
          <p:nvPicPr>
            <p:cNvPr id="10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向右箭號 10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87000" y="3945354"/>
            <a:ext cx="495000" cy="473646"/>
            <a:chOff x="9878928" y="4019018"/>
            <a:chExt cx="706136" cy="720841"/>
          </a:xfrm>
        </p:grpSpPr>
        <p:pic>
          <p:nvPicPr>
            <p:cNvPr id="14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向右箭號 14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13116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交大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策略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61</a:t>
            </a:fld>
            <a:endParaRPr lang="zh-TW" altLang="en-US" dirty="0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>
            <a:off x="5937827" y="2589848"/>
            <a:ext cx="548361" cy="1649300"/>
          </a:xfrm>
          <a:prstGeom prst="straightConnector1">
            <a:avLst/>
          </a:prstGeom>
          <a:ln w="76200">
            <a:solidFill>
              <a:srgbClr val="005A7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1"/>
          <p:cNvSpPr txBox="1"/>
          <p:nvPr/>
        </p:nvSpPr>
        <p:spPr>
          <a:xfrm>
            <a:off x="4212584" y="295476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u="sng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平台</a:t>
            </a:r>
            <a:endParaRPr lang="en-US" altLang="zh-TW" b="1" u="sng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u="sng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en-US" altLang="zh-TW" b="1" u="sng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u="sng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建構</a:t>
            </a:r>
            <a:endParaRPr lang="zh-TW" altLang="en-US" b="1" u="sng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>
            <a:off x="3980249" y="2976366"/>
            <a:ext cx="1359742" cy="124946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39"/>
          <p:cNvSpPr txBox="1"/>
          <p:nvPr/>
        </p:nvSpPr>
        <p:spPr>
          <a:xfrm>
            <a:off x="7095600" y="2887310"/>
            <a:ext cx="1627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u="sng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終身學習制度</a:t>
            </a:r>
            <a:endParaRPr lang="en-US" altLang="zh-TW" b="1" u="sng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 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 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學位</a:t>
            </a:r>
            <a:endParaRPr lang="zh-TW" altLang="en-US" b="1" u="sng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文字方塊 39"/>
          <p:cNvSpPr txBox="1"/>
          <p:nvPr/>
        </p:nvSpPr>
        <p:spPr>
          <a:xfrm>
            <a:off x="2821664" y="33266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u="sng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提供課程</a:t>
            </a:r>
            <a:endParaRPr lang="zh-TW" altLang="en-US" b="1" u="sng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5339991" y="4227668"/>
            <a:ext cx="2690034" cy="927213"/>
            <a:chOff x="4387227" y="4619036"/>
            <a:chExt cx="3873525" cy="1800200"/>
          </a:xfrm>
        </p:grpSpPr>
        <p:sp>
          <p:nvSpPr>
            <p:cNvPr id="44" name="矩形 43"/>
            <p:cNvSpPr/>
            <p:nvPr/>
          </p:nvSpPr>
          <p:spPr>
            <a:xfrm>
              <a:off x="4387227" y="4619036"/>
              <a:ext cx="3873525" cy="1800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TW" sz="2000" b="1" dirty="0"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 smtClean="0"/>
                <a:t>Taiwan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L</a:t>
              </a:r>
              <a:r>
                <a:rPr lang="en-US" altLang="zh-TW" sz="1200" b="1" dirty="0"/>
                <a:t>earning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I</a:t>
              </a:r>
              <a:r>
                <a:rPr lang="en-US" altLang="zh-TW" sz="1200" b="1" dirty="0"/>
                <a:t>nitiative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F</a:t>
              </a:r>
              <a:r>
                <a:rPr lang="en-US" altLang="zh-TW" sz="1200" b="1" dirty="0"/>
                <a:t>or </a:t>
              </a:r>
              <a:r>
                <a:rPr lang="en-US" altLang="zh-TW" sz="1200" b="1" dirty="0">
                  <a:solidFill>
                    <a:srgbClr val="FF0000"/>
                  </a:solidFill>
                </a:rPr>
                <a:t>E</a:t>
              </a:r>
              <a:r>
                <a:rPr lang="en-US" altLang="zh-TW" sz="1200" b="1" dirty="0"/>
                <a:t>veryone </a:t>
              </a:r>
              <a:endParaRPr lang="zh-TW" altLang="en-US" sz="1200" b="1" dirty="0"/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6" y="4805202"/>
              <a:ext cx="3768346" cy="82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6" name="直線單箭頭接點 45"/>
          <p:cNvCxnSpPr/>
          <p:nvPr/>
        </p:nvCxnSpPr>
        <p:spPr>
          <a:xfrm>
            <a:off x="1336721" y="3091500"/>
            <a:ext cx="617628" cy="114378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2256936" y="2976366"/>
            <a:ext cx="861648" cy="124946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23"/>
          <p:cNvSpPr txBox="1"/>
          <p:nvPr/>
        </p:nvSpPr>
        <p:spPr>
          <a:xfrm>
            <a:off x="428588" y="34467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提供課程</a:t>
            </a:r>
            <a:endParaRPr lang="zh-TW" altLang="en-US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41259" y="4239148"/>
            <a:ext cx="2645463" cy="9042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/>
              <a:t> </a:t>
            </a:r>
            <a:endParaRPr lang="zh-TW" altLang="en-US" sz="2000" b="1" dirty="0"/>
          </a:p>
        </p:txBody>
      </p:sp>
      <p:pic>
        <p:nvPicPr>
          <p:cNvPr id="50" name="圖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5926" r="17403" b="31621"/>
          <a:stretch>
            <a:fillRect/>
          </a:stretch>
        </p:blipFill>
        <p:spPr bwMode="auto">
          <a:xfrm>
            <a:off x="1428603" y="4255778"/>
            <a:ext cx="1885675" cy="9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左-右雙向箭號 50"/>
          <p:cNvSpPr/>
          <p:nvPr/>
        </p:nvSpPr>
        <p:spPr>
          <a:xfrm>
            <a:off x="3701593" y="4340045"/>
            <a:ext cx="1638397" cy="702459"/>
          </a:xfrm>
          <a:prstGeom prst="leftRightArrow">
            <a:avLst>
              <a:gd name="adj1" fmla="val 50000"/>
              <a:gd name="adj2" fmla="val 37388"/>
            </a:avLst>
          </a:prstGeom>
          <a:solidFill>
            <a:srgbClr val="005A7C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2000" b="1">
              <a:ln w="76200">
                <a:solidFill>
                  <a:schemeClr val="tx1"/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2" name="直線單箭頭接點 51"/>
          <p:cNvCxnSpPr/>
          <p:nvPr/>
        </p:nvCxnSpPr>
        <p:spPr>
          <a:xfrm flipH="1">
            <a:off x="3686722" y="2600718"/>
            <a:ext cx="1450146" cy="1625109"/>
          </a:xfrm>
          <a:prstGeom prst="straightConnector1">
            <a:avLst/>
          </a:prstGeom>
          <a:ln w="76200">
            <a:solidFill>
              <a:srgbClr val="005A7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45"/>
          <p:cNvSpPr txBox="1"/>
          <p:nvPr/>
        </p:nvSpPr>
        <p:spPr>
          <a:xfrm>
            <a:off x="3926280" y="50957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課程共享</a:t>
            </a:r>
            <a:endParaRPr lang="zh-TW" altLang="en-US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文字方塊 46"/>
          <p:cNvSpPr txBox="1"/>
          <p:nvPr/>
        </p:nvSpPr>
        <p:spPr>
          <a:xfrm>
            <a:off x="1471331" y="5874612"/>
            <a:ext cx="2153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全球曝光度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文字方塊 47"/>
          <p:cNvSpPr txBox="1"/>
          <p:nvPr/>
        </p:nvSpPr>
        <p:spPr>
          <a:xfrm>
            <a:off x="6166667" y="5919789"/>
            <a:ext cx="223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在地化服務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" name="向下箭號 55"/>
          <p:cNvSpPr/>
          <p:nvPr/>
        </p:nvSpPr>
        <p:spPr>
          <a:xfrm>
            <a:off x="1841769" y="5328666"/>
            <a:ext cx="652391" cy="487165"/>
          </a:xfrm>
          <a:prstGeom prst="downArrow">
            <a:avLst/>
          </a:prstGeom>
          <a:solidFill>
            <a:srgbClr val="005A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2000"/>
          </a:p>
        </p:txBody>
      </p:sp>
      <p:sp>
        <p:nvSpPr>
          <p:cNvPr id="57" name="向下箭號 56"/>
          <p:cNvSpPr/>
          <p:nvPr/>
        </p:nvSpPr>
        <p:spPr>
          <a:xfrm>
            <a:off x="6470819" y="5390554"/>
            <a:ext cx="652391" cy="487165"/>
          </a:xfrm>
          <a:prstGeom prst="downArrow">
            <a:avLst/>
          </a:prstGeom>
          <a:solidFill>
            <a:srgbClr val="005A7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2000"/>
          </a:p>
        </p:txBody>
      </p:sp>
      <p:sp>
        <p:nvSpPr>
          <p:cNvPr id="58" name="圓角矩形 57"/>
          <p:cNvSpPr/>
          <p:nvPr/>
        </p:nvSpPr>
        <p:spPr>
          <a:xfrm>
            <a:off x="2687760" y="1063303"/>
            <a:ext cx="1814648" cy="202819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國立陽明大學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國立中山大學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國立中央大學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國立中正大學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國立政治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圓角矩形 58"/>
          <p:cNvSpPr/>
          <p:nvPr/>
        </p:nvSpPr>
        <p:spPr>
          <a:xfrm>
            <a:off x="4969238" y="1345093"/>
            <a:ext cx="1516950" cy="1458938"/>
          </a:xfrm>
          <a:prstGeom prst="roundRect">
            <a:avLst/>
          </a:prstGeom>
          <a:solidFill>
            <a:srgbClr val="005A7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1" name="直線單箭頭接點 70"/>
          <p:cNvCxnSpPr/>
          <p:nvPr/>
        </p:nvCxnSpPr>
        <p:spPr>
          <a:xfrm flipH="1">
            <a:off x="6841313" y="2771524"/>
            <a:ext cx="317636" cy="146762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圓角矩形 71"/>
          <p:cNvSpPr/>
          <p:nvPr/>
        </p:nvSpPr>
        <p:spPr>
          <a:xfrm>
            <a:off x="7000131" y="1323455"/>
            <a:ext cx="1624451" cy="14805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空中大學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圓角矩形 72"/>
          <p:cNvSpPr/>
          <p:nvPr/>
        </p:nvSpPr>
        <p:spPr>
          <a:xfrm>
            <a:off x="557144" y="1063303"/>
            <a:ext cx="1814297" cy="20414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北京清華大學上海交通大學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西安交通大學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哈爾濱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工大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4" y="5000076"/>
            <a:ext cx="806519" cy="52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717" y="5000076"/>
            <a:ext cx="806519" cy="52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0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62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最主要的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磨課師平台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99592" y="1136933"/>
            <a:ext cx="8064896" cy="502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年教育部磨課師計畫通過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47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校的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99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門課程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2014/12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完成課程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87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門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en-US" altLang="zh-TW" sz="16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300"/>
              </a:lnSpc>
            </a:pPr>
            <a:r>
              <a:rPr lang="en-US" altLang="zh-TW" sz="1600" b="1" dirty="0" err="1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en-US" altLang="zh-TW" sz="1600" b="1" dirty="0" err="1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want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已經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正式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的學校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所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</a:p>
          <a:p>
            <a:endParaRPr lang="en-US" altLang="zh-TW" sz="1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國立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 </a:t>
            </a: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交通大學，陽明大學，中央大學，中正大學，中興大學，中山大學，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		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政治大學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，雲林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科技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大學，彰化師範大學，宜蘭大學，高雄大學，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空中大學，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台灣戲曲學院</a:t>
            </a:r>
            <a:endParaRPr lang="en-US" altLang="zh-TW" sz="16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300"/>
              </a:lnSpc>
            </a:pP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私立大學：</a:t>
            </a: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台北醫學大學，高雄醫學大學，中國醫藥大學，淡江大學，輔仁大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學，中原大學，大葉大學，義守大學，元培科大，輔英科大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龍華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科大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，玄奘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大學，樹德科大，東南科大，南台科大</a:t>
            </a:r>
            <a:endParaRPr lang="en-US" altLang="zh-TW" sz="16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大陸 </a:t>
            </a:r>
            <a:r>
              <a:rPr lang="en-US" altLang="zh-TW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北京清大，上海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交大，西安交大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，哈爾濱工大，西南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交大，北京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交大</a:t>
            </a:r>
            <a:endParaRPr lang="en-US" altLang="zh-TW" sz="16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300"/>
              </a:lnSpc>
            </a:pPr>
            <a:endParaRPr lang="en-US" altLang="zh-TW" sz="1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尚在洽談中的主要學校 </a:t>
            </a:r>
            <a:endParaRPr lang="en-US" altLang="zh-TW" sz="16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台灣：國立台灣大學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…… </a:t>
            </a:r>
          </a:p>
          <a:p>
            <a:pPr>
              <a:lnSpc>
                <a:spcPts val="2300"/>
              </a:lnSpc>
            </a:pP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大陸</a:t>
            </a:r>
            <a:r>
              <a:rPr lang="zh-TW" altLang="en-US" sz="16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中國人民大學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endParaRPr lang="en-US" altLang="zh-TW" sz="16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300"/>
              </a:lnSpc>
            </a:pP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2014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年底前推出共約 </a:t>
            </a:r>
            <a:r>
              <a:rPr lang="en-US" altLang="zh-TW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70 </a:t>
            </a:r>
            <a:r>
              <a:rPr lang="zh-TW" altLang="en-US" sz="16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門課程</a:t>
            </a:r>
            <a:endParaRPr lang="en-US" altLang="zh-TW" sz="16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16844" y="1052736"/>
            <a:ext cx="382748" cy="325175"/>
            <a:chOff x="9878928" y="4019018"/>
            <a:chExt cx="706136" cy="720841"/>
          </a:xfrm>
        </p:grpSpPr>
        <p:pic>
          <p:nvPicPr>
            <p:cNvPr id="18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向右箭號 18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16844" y="1556792"/>
            <a:ext cx="382748" cy="325175"/>
            <a:chOff x="9878928" y="4019018"/>
            <a:chExt cx="706136" cy="720841"/>
          </a:xfrm>
        </p:grpSpPr>
        <p:pic>
          <p:nvPicPr>
            <p:cNvPr id="21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向右箭號 21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516844" y="4344364"/>
            <a:ext cx="382748" cy="325175"/>
            <a:chOff x="9878928" y="4019018"/>
            <a:chExt cx="706136" cy="720841"/>
          </a:xfrm>
        </p:grpSpPr>
        <p:pic>
          <p:nvPicPr>
            <p:cNvPr id="24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向右箭號 24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16844" y="5624105"/>
            <a:ext cx="382748" cy="325175"/>
            <a:chOff x="9878928" y="4019018"/>
            <a:chExt cx="706136" cy="720841"/>
          </a:xfrm>
        </p:grpSpPr>
        <p:pic>
          <p:nvPicPr>
            <p:cNvPr id="27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向右箭號 27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0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2" name="Picture 20" descr="飲食與生活文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88052"/>
            <a:ext cx="24288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608094" y="48527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飲食與生活文化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63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多樣而精彩的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pic>
        <p:nvPicPr>
          <p:cNvPr id="23558" name="Picture 6" descr="http://www.ewant.org/pluginfile.php/22008/course/overviewfiles/ewant%E7%94%A8%E5%9C%96_%E9%9F%B3%E6%A8%82%E5%9F%BA%E7%A4%8E%E8%A8%93%E7%B7%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38" y="711029"/>
            <a:ext cx="24288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微積分拾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72" y="2435350"/>
            <a:ext cx="247650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後現代都會電影：台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15" y="2117387"/>
            <a:ext cx="241935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銀髮族的身心靈發展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3" y="2713687"/>
            <a:ext cx="2323682" cy="155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http://www.ewant.org/pluginfile.php/19056/course/overviewfiles/%E7%A3%A8%E8%AA%B2%E5%B8%AB%E5%B0%8F%E5%9C%9607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38" y="4852774"/>
            <a:ext cx="24288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http://www.ewant.org/pluginfile.php/496/course/overviewfiles/%E5%BE%AE%E9%9B%BB%E5%BD%B1%E8%AA%B2%E7%A8%8B%E9%A6%96%E9%A0%81%E5%9C%96%E7%89%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81567"/>
            <a:ext cx="24288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28184" y="53639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微電影創作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574" name="Picture 22" descr="東方宗教養生學（佛教篇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9" y="4973871"/>
            <a:ext cx="241935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www.ewant.org/pluginfile.php/22017/course/overviewfiles/ewant%E7%94%A8%E5%9C%96_%E5%89%B5%E6%84%8F%E6%80%9D%E8%A7%A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5100"/>
            <a:ext cx="24288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 descr="http://www.ewant.org/pluginfile.php/454/course/overviewfiles/%E5%AD%AB%E5%AD%90%E5%85%B5%E6%B3%95%E8%88%87%E4%BC%81%E6%A5%AD%E7%B6%93%E7%87%9F-255x19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65" y="688687"/>
            <a:ext cx="241935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獨特及領先的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經營模式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64</a:t>
            </a:fld>
            <a:endParaRPr lang="zh-TW" altLang="en-US" dirty="0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08572" y="1340768"/>
            <a:ext cx="7883908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另一個開放源碼平台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en-US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 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(2015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年起逐步對外提供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>
              <a:lnSpc>
                <a:spcPts val="2800"/>
              </a:lnSpc>
            </a:pPr>
            <a:endParaRPr lang="en-US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800"/>
              </a:lnSpc>
            </a:pP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全球第一個不同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MOOC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平台可以共享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課程的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2800"/>
              </a:lnSpc>
              <a:buFont typeface="Wingdings"/>
              <a:buChar char="è"/>
            </a:pP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只要經營一個平台，就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讓不同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學生共同學習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800"/>
              </a:lnSpc>
            </a:pPr>
            <a:endParaRPr lang="zh-TW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800"/>
              </a:lnSpc>
            </a:pP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首個能為所有課程舉行實體認證考試的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MOOC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2800"/>
              </a:lnSpc>
              <a:buFont typeface="Wingdings"/>
              <a:buChar char="è"/>
            </a:pP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不管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課程有多少選修學生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，都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可以在課程結束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後為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任何一門課程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全台各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包括金門、澎湖及馬祖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同步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舉行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認證考試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2800"/>
              </a:lnSpc>
              <a:buFont typeface="Wingdings"/>
              <a:buChar char="è"/>
            </a:pP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2014/11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2015/1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免費舉辦，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年起每年固定舉辦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次考試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2800"/>
              </a:lnSpc>
              <a:buFont typeface="Wingdings"/>
              <a:buChar char="è"/>
            </a:pP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b="1" dirty="0" err="1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coursera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b="1" dirty="0" err="1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edX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等國外平台課程舉行認證考試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800"/>
              </a:lnSpc>
            </a:pPr>
            <a:endParaRPr lang="zh-TW" altLang="zh-TW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2800"/>
              </a:lnSpc>
            </a:pP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一個將開放教育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與終身學習制度緊密結合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2800"/>
              </a:lnSpc>
              <a:buFont typeface="Wingdings"/>
              <a:buChar char="è"/>
            </a:pP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MOOC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堂認證考試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都有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</a:t>
            </a:r>
            <a:r>
              <a:rPr lang="zh-TW" altLang="zh-TW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學分、甚至</a:t>
            </a:r>
            <a:r>
              <a:rPr lang="zh-TW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504516" y="1124744"/>
            <a:ext cx="504056" cy="469191"/>
            <a:chOff x="9878928" y="4019018"/>
            <a:chExt cx="706136" cy="720841"/>
          </a:xfrm>
        </p:grpSpPr>
        <p:pic>
          <p:nvPicPr>
            <p:cNvPr id="53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向右箭號 53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504516" y="1844824"/>
            <a:ext cx="504056" cy="469191"/>
            <a:chOff x="9878928" y="4019018"/>
            <a:chExt cx="706136" cy="720841"/>
          </a:xfrm>
        </p:grpSpPr>
        <p:pic>
          <p:nvPicPr>
            <p:cNvPr id="56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向右箭號 56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504516" y="2924944"/>
            <a:ext cx="504056" cy="469191"/>
            <a:chOff x="9878928" y="4019018"/>
            <a:chExt cx="706136" cy="720841"/>
          </a:xfrm>
        </p:grpSpPr>
        <p:pic>
          <p:nvPicPr>
            <p:cNvPr id="6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向右箭號 6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504516" y="5085184"/>
            <a:ext cx="504056" cy="469191"/>
            <a:chOff x="9878928" y="4019018"/>
            <a:chExt cx="706136" cy="720841"/>
          </a:xfrm>
        </p:grpSpPr>
        <p:pic>
          <p:nvPicPr>
            <p:cNvPr id="71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向右箭號 71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33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65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79512" y="692697"/>
            <a:ext cx="87849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400" dirty="0">
              <a:solidFill>
                <a:srgbClr val="005A7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6089" y="5724001"/>
            <a:ext cx="4640048" cy="513311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/>
          </a:p>
        </p:txBody>
      </p:sp>
      <p:sp>
        <p:nvSpPr>
          <p:cNvPr id="10" name="矩形 9"/>
          <p:cNvSpPr/>
          <p:nvPr/>
        </p:nvSpPr>
        <p:spPr>
          <a:xfrm>
            <a:off x="1077135" y="1196752"/>
            <a:ext cx="78873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 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特別是頂尖大學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學位教育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的基本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生態不會受到太大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影響：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華人地區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的大學學費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台灣幾乎人人能讀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教育部處處管制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大學中只有少數課程會使用</a:t>
            </a:r>
            <a:r>
              <a:rPr lang="en-US" altLang="zh-TW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 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ts val="3600"/>
              </a:lnSpc>
              <a:buAutoNum type="arabicPeriod"/>
            </a:pPr>
            <a:r>
              <a:rPr lang="en-US" altLang="zh-TW" sz="2000" b="1" dirty="0" err="1" smtClean="0">
                <a:solidFill>
                  <a:srgbClr val="005A7C"/>
                </a:solidFill>
                <a:ea typeface="微軟正黑體" pitchFamily="34" charset="-120"/>
              </a:rPr>
              <a:t>Coursera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及 </a:t>
            </a:r>
            <a:r>
              <a:rPr lang="en-US" altLang="zh-TW" sz="2000" b="1" dirty="0" err="1" smtClean="0">
                <a:solidFill>
                  <a:srgbClr val="005A7C"/>
                </a:solidFill>
              </a:rPr>
              <a:t>edX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也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在幫忙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鞏固傳統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制度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內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ts val="36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   頂尖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大學的地位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  <a:p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大學裡的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會因此受到更多的重視及應用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的教學品質會受到刺激而提升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solidFill>
                <a:srgbClr val="005A7C"/>
              </a:solidFill>
            </a:endParaRPr>
          </a:p>
          <a:p>
            <a:r>
              <a:rPr lang="en-US" altLang="zh-TW" sz="2000" b="1" dirty="0" smtClean="0">
                <a:solidFill>
                  <a:srgbClr val="005A7C"/>
                </a:solidFill>
              </a:rPr>
              <a:t>MOOC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會成為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終身學習及在職教育的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主流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45611" y="908720"/>
            <a:ext cx="710477" cy="563646"/>
            <a:chOff x="9878928" y="4019018"/>
            <a:chExt cx="706136" cy="720841"/>
          </a:xfrm>
        </p:grpSpPr>
        <p:pic>
          <p:nvPicPr>
            <p:cNvPr id="1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向右箭號 1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45611" y="4521538"/>
            <a:ext cx="710477" cy="563646"/>
            <a:chOff x="9878928" y="4019018"/>
            <a:chExt cx="706136" cy="720841"/>
          </a:xfrm>
        </p:grpSpPr>
        <p:pic>
          <p:nvPicPr>
            <p:cNvPr id="15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向右箭號 17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45611" y="5457642"/>
            <a:ext cx="710477" cy="563646"/>
            <a:chOff x="9878928" y="4019018"/>
            <a:chExt cx="706136" cy="720841"/>
          </a:xfrm>
        </p:grpSpPr>
        <p:pic>
          <p:nvPicPr>
            <p:cNvPr id="20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向右箭號 20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/>
            </a:p>
          </p:txBody>
        </p:sp>
      </p:grpSp>
      <p:pic>
        <p:nvPicPr>
          <p:cNvPr id="24" name="Picture 4" descr="https://encrypted-tbn3.gstatic.com/images?q=tbn:ANd9GcRPcYQY60wN7nsc2OtCQUVl8qi_0aQK6b88uheY7F4uaxmiay-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16" y="2708920"/>
            <a:ext cx="2163372" cy="29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66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誰在使用開放教育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839762"/>
            <a:ext cx="4260608" cy="304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008971"/>
            <a:ext cx="2316393" cy="47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4004100" y="5776362"/>
            <a:ext cx="481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5A7C"/>
                </a:solidFill>
              </a:rPr>
              <a:t>80%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000" b="1" dirty="0" err="1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Coursera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使用者已經有學士學位</a:t>
            </a:r>
            <a:r>
              <a:rPr lang="en-US" altLang="zh-TW" sz="2000" b="1" dirty="0" smtClean="0">
                <a:solidFill>
                  <a:srgbClr val="005A7C"/>
                </a:solidFill>
              </a:rPr>
              <a:t> 44%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的使用者擁有等同於碩士以上的學位</a:t>
            </a:r>
            <a:endParaRPr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325512" y="905127"/>
            <a:ext cx="3886447" cy="7694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全球開放式課程聯盟</a:t>
            </a:r>
            <a:r>
              <a:rPr lang="en-US" altLang="zh-TW" sz="2000" b="1" dirty="0" smtClean="0">
                <a:solidFill>
                  <a:srgbClr val="005A7C"/>
                </a:solidFill>
                <a:latin typeface="+mn-lt"/>
                <a:ea typeface="微軟正黑體" pitchFamily="34" charset="-120"/>
              </a:rPr>
              <a:t>2011–2012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調查使用者年齡分布：</a:t>
            </a:r>
            <a:endParaRPr lang="zh-TW" altLang="en-US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3" y="4970032"/>
            <a:ext cx="3079758" cy="18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3" y="1844824"/>
            <a:ext cx="298393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575650" y="5362749"/>
            <a:ext cx="342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70%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以上的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OCW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年齡在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25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1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67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華文開放教育資源的使用者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1" y="2541005"/>
            <a:ext cx="7852023" cy="318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259632" y="908720"/>
            <a:ext cx="634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OCW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的使用者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仍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以在學學生為主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795069" y="1923740"/>
            <a:ext cx="3584328" cy="11031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國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立交通大學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OCW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的使用者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2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68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華文開放教育資源的使用者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1" y="2541005"/>
            <a:ext cx="7852023" cy="318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4260454" y="3917714"/>
            <a:ext cx="565150" cy="53498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843640" y="3534333"/>
            <a:ext cx="565150" cy="53498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718774" y="3534334"/>
            <a:ext cx="565150" cy="534987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42473" y="3993915"/>
            <a:ext cx="565150" cy="5334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672956" y="4089165"/>
            <a:ext cx="565150" cy="534987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795069" y="4452702"/>
            <a:ext cx="565150" cy="5334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993013" y="3645799"/>
            <a:ext cx="565150" cy="53498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908720"/>
            <a:ext cx="634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OCW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的使用者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仍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以在學學生為主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795069" y="1923740"/>
            <a:ext cx="3584328" cy="11031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國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立交通大學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OCW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的使用者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45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69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華文開放教育資源的使用者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908720"/>
            <a:ext cx="634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OCW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的使用者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仍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以在學學生為主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814430" y="5908697"/>
            <a:ext cx="6406045" cy="4746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 smtClean="0">
                <a:solidFill>
                  <a:srgbClr val="2E587A"/>
                </a:solidFill>
                <a:latin typeface="+mn-lt"/>
                <a:ea typeface="微軟正黑體" pitchFamily="34" charset="-120"/>
              </a:rPr>
              <a:t>MIT</a:t>
            </a:r>
            <a:r>
              <a:rPr lang="zh-TW" altLang="en-US" sz="2000" b="1" dirty="0">
                <a:solidFill>
                  <a:srgbClr val="2E587A"/>
                </a:solidFill>
                <a:latin typeface="+mn-lt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2E587A"/>
                </a:solidFill>
                <a:latin typeface="+mn-lt"/>
                <a:ea typeface="微軟正黑體" pitchFamily="34" charset="-120"/>
              </a:rPr>
              <a:t>OCW </a:t>
            </a:r>
            <a:r>
              <a:rPr lang="zh-TW" altLang="en-US" sz="2000" b="1" dirty="0" smtClean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000" b="1" dirty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</a:rPr>
              <a:t>大陸</a:t>
            </a:r>
            <a:r>
              <a:rPr lang="zh-TW" altLang="en-US" sz="2000" b="1" dirty="0" smtClean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</a:rPr>
              <a:t>使用者（主要來自中文翻譯網站）</a:t>
            </a:r>
            <a:endParaRPr lang="zh-TW" altLang="en-US" sz="2000" b="1" dirty="0">
              <a:solidFill>
                <a:srgbClr val="2E587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968109"/>
            <a:ext cx="5299348" cy="380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095746" y="5559438"/>
            <a:ext cx="582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/>
              <a:t>2004</a:t>
            </a:r>
            <a:endParaRPr lang="zh-TW" altLang="en-US" sz="1400" b="1" dirty="0"/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4212304" y="5559438"/>
            <a:ext cx="65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/>
              <a:t>2005</a:t>
            </a:r>
            <a:endParaRPr lang="zh-TW" altLang="en-US" sz="1400" b="1" dirty="0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316013" y="5559438"/>
            <a:ext cx="65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/>
              <a:t>2006</a:t>
            </a:r>
            <a:endParaRPr lang="zh-TW" altLang="en-US" sz="1400" b="1" dirty="0"/>
          </a:p>
        </p:txBody>
      </p:sp>
      <p:sp>
        <p:nvSpPr>
          <p:cNvPr id="19" name="文字方塊 8"/>
          <p:cNvSpPr txBox="1">
            <a:spLocks noChangeArrowheads="1"/>
          </p:cNvSpPr>
          <p:nvPr/>
        </p:nvSpPr>
        <p:spPr bwMode="auto">
          <a:xfrm>
            <a:off x="6505591" y="5559438"/>
            <a:ext cx="65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/>
              <a:t>2007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102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交大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OCW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網站檔案下載次數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613366" y="4242545"/>
            <a:ext cx="853281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2010 :</a:t>
            </a:r>
            <a:r>
              <a:rPr lang="zh-TW" altLang="en-US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209,300</a:t>
            </a:r>
            <a:r>
              <a:rPr lang="zh-TW" altLang="en-US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 </a:t>
            </a:r>
            <a:r>
              <a:rPr lang="zh-TW" altLang="en-US" sz="2000" b="1" dirty="0">
                <a:solidFill>
                  <a:srgbClr val="005A7C"/>
                </a:solidFill>
                <a:ea typeface="標楷體" pitchFamily="65" charset="-120"/>
              </a:rPr>
              <a:t>位不重複計算的訪問</a:t>
            </a:r>
            <a:r>
              <a:rPr lang="zh-TW" altLang="en-US" sz="2000" b="1" dirty="0" smtClean="0">
                <a:solidFill>
                  <a:srgbClr val="005A7C"/>
                </a:solidFill>
                <a:ea typeface="標楷體" pitchFamily="65" charset="-120"/>
              </a:rPr>
              <a:t>者，</a:t>
            </a:r>
            <a:r>
              <a:rPr lang="en-US" altLang="zh-TW" sz="2000" b="1" dirty="0" smtClean="0">
                <a:solidFill>
                  <a:srgbClr val="005A7C"/>
                </a:solidFill>
                <a:latin typeface="+mn-lt"/>
                <a:ea typeface="標楷體" pitchFamily="65" charset="-120"/>
              </a:rPr>
              <a:t>146M</a:t>
            </a:r>
            <a:r>
              <a:rPr lang="zh-TW" altLang="en-US" sz="2000" b="1" dirty="0" smtClean="0">
                <a:solidFill>
                  <a:srgbClr val="005A7C"/>
                </a:solidFill>
                <a:latin typeface="+mn-lt"/>
                <a:ea typeface="標楷體" pitchFamily="65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ea typeface="標楷體" pitchFamily="65" charset="-120"/>
              </a:rPr>
              <a:t>次影音觀看</a:t>
            </a:r>
            <a:r>
              <a:rPr lang="en-US" altLang="zh-TW" sz="2000" b="1" dirty="0" smtClean="0">
                <a:solidFill>
                  <a:srgbClr val="005A7C"/>
                </a:solidFill>
                <a:ea typeface="標楷體" pitchFamily="65" charset="-120"/>
              </a:rPr>
              <a:t>/</a:t>
            </a:r>
            <a:r>
              <a:rPr lang="zh-TW" altLang="en-US" sz="2000" b="1" dirty="0" smtClean="0">
                <a:solidFill>
                  <a:srgbClr val="005A7C"/>
                </a:solidFill>
                <a:ea typeface="標楷體" pitchFamily="65" charset="-120"/>
              </a:rPr>
              <a:t>下載紀錄</a:t>
            </a:r>
            <a:endParaRPr lang="en-US" altLang="zh-TW" sz="2000" b="1" dirty="0">
              <a:solidFill>
                <a:srgbClr val="005A7C"/>
              </a:solidFill>
              <a:latin typeface="+mn-lt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srgbClr val="005A7C"/>
                </a:solidFill>
                <a:latin typeface="+mn-lt"/>
                <a:ea typeface="標楷體" pitchFamily="65" charset="-120"/>
                <a:sym typeface="Wingdings" pitchFamily="2" charset="2"/>
              </a:rPr>
              <a:t>      </a:t>
            </a:r>
            <a:r>
              <a:rPr lang="en-US" altLang="zh-TW" sz="2000" b="1" dirty="0">
                <a:solidFill>
                  <a:srgbClr val="005A7C"/>
                </a:solidFill>
                <a:latin typeface="+mn-lt"/>
                <a:ea typeface="標楷體" pitchFamily="65" charset="-120"/>
                <a:sym typeface="Wingdings" pitchFamily="2" charset="2"/>
              </a:rPr>
              <a:t> ~ </a:t>
            </a:r>
            <a:r>
              <a:rPr lang="en-US" altLang="zh-TW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700</a:t>
            </a:r>
            <a:r>
              <a:rPr lang="zh-TW" altLang="en-US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 </a:t>
            </a:r>
            <a:r>
              <a:rPr lang="zh-TW" altLang="en-US" sz="2000" b="1" dirty="0">
                <a:solidFill>
                  <a:srgbClr val="005A7C"/>
                </a:solidFill>
                <a:ea typeface="標楷體" pitchFamily="65" charset="-120"/>
              </a:rPr>
              <a:t>次觀看及</a:t>
            </a:r>
            <a:r>
              <a:rPr lang="zh-TW" altLang="en-US" sz="2000" b="1" dirty="0" smtClean="0">
                <a:solidFill>
                  <a:srgbClr val="005A7C"/>
                </a:solidFill>
                <a:ea typeface="標楷體" pitchFamily="65" charset="-120"/>
              </a:rPr>
              <a:t>下載</a:t>
            </a:r>
            <a:r>
              <a:rPr lang="en-US" altLang="zh-TW" sz="2000" b="1" dirty="0" smtClean="0">
                <a:solidFill>
                  <a:srgbClr val="005A7C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2000" b="1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/ </a:t>
            </a:r>
            <a:r>
              <a:rPr lang="zh-TW" altLang="en-US" sz="2000" b="1" dirty="0" smtClean="0">
                <a:solidFill>
                  <a:srgbClr val="005A7C"/>
                </a:solidFill>
                <a:ea typeface="標楷體" pitchFamily="65" charset="-120"/>
              </a:rPr>
              <a:t>訪問</a:t>
            </a:r>
            <a:r>
              <a:rPr lang="zh-TW" altLang="en-US" sz="2000" b="1" dirty="0">
                <a:solidFill>
                  <a:srgbClr val="005A7C"/>
                </a:solidFill>
                <a:ea typeface="標楷體" pitchFamily="65" charset="-120"/>
              </a:rPr>
              <a:t>者</a:t>
            </a:r>
            <a:endParaRPr lang="en-US" altLang="zh-TW" sz="2000" b="1" dirty="0">
              <a:solidFill>
                <a:srgbClr val="005A7C"/>
              </a:solidFill>
              <a:latin typeface="+mn-lt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800" b="1" dirty="0">
              <a:solidFill>
                <a:srgbClr val="005A7C"/>
              </a:solidFill>
              <a:latin typeface="+mn-lt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   （</a:t>
            </a:r>
            <a:r>
              <a:rPr lang="en-US" altLang="zh-TW" sz="2000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Ex.	Calculus I includes 172 files for viewing or download</a:t>
            </a:r>
          </a:p>
          <a:p>
            <a:pPr>
              <a:defRPr/>
            </a:pPr>
            <a:r>
              <a:rPr lang="en-US" altLang="zh-TW" sz="2000" dirty="0">
                <a:solidFill>
                  <a:srgbClr val="005A7C"/>
                </a:solidFill>
                <a:latin typeface="+mn-lt"/>
                <a:ea typeface="標楷體" pitchFamily="65" charset="-120"/>
              </a:rPr>
              <a:t>	Calculus II includes 144 files for viewing or download ) </a:t>
            </a:r>
            <a:endParaRPr lang="zh-TW" altLang="zh-TW" sz="2000" dirty="0">
              <a:solidFill>
                <a:srgbClr val="005A7C"/>
              </a:solidFill>
              <a:latin typeface="+mn-lt"/>
              <a:ea typeface="標楷體" pitchFamily="65" charset="-120"/>
            </a:endParaRPr>
          </a:p>
        </p:txBody>
      </p:sp>
      <p:graphicFrame>
        <p:nvGraphicFramePr>
          <p:cNvPr id="42" name="圖表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09159"/>
              </p:ext>
            </p:extLst>
          </p:nvPr>
        </p:nvGraphicFramePr>
        <p:xfrm>
          <a:off x="613366" y="1052736"/>
          <a:ext cx="7992888" cy="324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文字方塊 3"/>
          <p:cNvSpPr txBox="1">
            <a:spLocks noChangeArrowheads="1"/>
          </p:cNvSpPr>
          <p:nvPr/>
        </p:nvSpPr>
        <p:spPr bwMode="auto">
          <a:xfrm>
            <a:off x="613366" y="1267570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標楷體" pitchFamily="65" charset="-120"/>
              </a:rPr>
              <a:t>million times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2883491" y="3015407"/>
            <a:ext cx="12827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~ 6000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萬次</a:t>
            </a:r>
          </a:p>
        </p:txBody>
      </p:sp>
      <p:sp>
        <p:nvSpPr>
          <p:cNvPr id="45" name="文字方塊 44"/>
          <p:cNvSpPr txBox="1">
            <a:spLocks noChangeArrowheads="1"/>
          </p:cNvSpPr>
          <p:nvPr/>
        </p:nvSpPr>
        <p:spPr bwMode="auto">
          <a:xfrm>
            <a:off x="4166191" y="2555032"/>
            <a:ext cx="1630362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~ 1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億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4600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萬次</a:t>
            </a:r>
          </a:p>
        </p:txBody>
      </p:sp>
      <p:sp>
        <p:nvSpPr>
          <p:cNvPr id="46" name="文字方塊 6"/>
          <p:cNvSpPr txBox="1">
            <a:spLocks noChangeArrowheads="1"/>
          </p:cNvSpPr>
          <p:nvPr/>
        </p:nvSpPr>
        <p:spPr bwMode="auto">
          <a:xfrm>
            <a:off x="5702891" y="2829670"/>
            <a:ext cx="1282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~ 7800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萬次</a:t>
            </a:r>
          </a:p>
        </p:txBody>
      </p:sp>
      <p:sp>
        <p:nvSpPr>
          <p:cNvPr id="47" name="文字方塊 7"/>
          <p:cNvSpPr txBox="1">
            <a:spLocks noChangeArrowheads="1"/>
          </p:cNvSpPr>
          <p:nvPr/>
        </p:nvSpPr>
        <p:spPr bwMode="auto">
          <a:xfrm>
            <a:off x="7242766" y="1572370"/>
            <a:ext cx="9318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 3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億次</a:t>
            </a:r>
          </a:p>
        </p:txBody>
      </p:sp>
      <p:sp>
        <p:nvSpPr>
          <p:cNvPr id="48" name="文字方塊 6"/>
          <p:cNvSpPr txBox="1">
            <a:spLocks noChangeArrowheads="1"/>
          </p:cNvSpPr>
          <p:nvPr/>
        </p:nvSpPr>
        <p:spPr bwMode="auto">
          <a:xfrm>
            <a:off x="1457916" y="3210670"/>
            <a:ext cx="128270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~ 1600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萬次</a:t>
            </a:r>
          </a:p>
        </p:txBody>
      </p:sp>
      <p:sp>
        <p:nvSpPr>
          <p:cNvPr id="49" name="矩形 48"/>
          <p:cNvSpPr/>
          <p:nvPr/>
        </p:nvSpPr>
        <p:spPr>
          <a:xfrm>
            <a:off x="7382466" y="3859957"/>
            <a:ext cx="86360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005A7C"/>
                </a:solidFill>
              </a:rPr>
              <a:t>Total</a:t>
            </a:r>
          </a:p>
        </p:txBody>
      </p:sp>
      <p:sp>
        <p:nvSpPr>
          <p:cNvPr id="50" name="矩形 49"/>
          <p:cNvSpPr/>
          <p:nvPr/>
        </p:nvSpPr>
        <p:spPr>
          <a:xfrm>
            <a:off x="5653678" y="3859957"/>
            <a:ext cx="136842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6014041" y="3859957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rgbClr val="005A7C"/>
                </a:solidFill>
                <a:latin typeface="+mn-lt"/>
                <a:ea typeface="新細明體" pitchFamily="18" charset="-120"/>
              </a:rPr>
              <a:t>2011</a:t>
            </a:r>
            <a:endParaRPr lang="zh-TW" altLang="en-US" sz="2000" b="1" dirty="0">
              <a:solidFill>
                <a:srgbClr val="005A7C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 rot="21000000">
            <a:off x="2089741" y="2031127"/>
            <a:ext cx="482441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rgbClr val="990033"/>
                </a:solidFill>
                <a:ea typeface="新細明體" pitchFamily="18" charset="-120"/>
              </a:rPr>
              <a:t>平均每門課被觀看及下載</a:t>
            </a:r>
            <a:r>
              <a:rPr lang="zh-TW" altLang="en-US" sz="2000" b="1" dirty="0" smtClean="0">
                <a:solidFill>
                  <a:srgbClr val="990033"/>
                </a:solidFill>
                <a:ea typeface="新細明體" pitchFamily="18" charset="-120"/>
              </a:rPr>
              <a:t>超過</a:t>
            </a:r>
            <a:r>
              <a:rPr lang="en-US" altLang="zh-TW" sz="2000" b="1" dirty="0" smtClean="0">
                <a:solidFill>
                  <a:srgbClr val="990033"/>
                </a:solidFill>
                <a:ea typeface="新細明體" pitchFamily="18" charset="-120"/>
              </a:rPr>
              <a:t>300</a:t>
            </a:r>
            <a:r>
              <a:rPr lang="zh-TW" altLang="en-US" sz="2000" b="1" dirty="0" smtClean="0">
                <a:solidFill>
                  <a:srgbClr val="990033"/>
                </a:solidFill>
                <a:ea typeface="新細明體" pitchFamily="18" charset="-120"/>
              </a:rPr>
              <a:t>萬次</a:t>
            </a:r>
            <a:r>
              <a:rPr lang="en-US" altLang="zh-TW" sz="2000" b="1" dirty="0" smtClean="0">
                <a:solidFill>
                  <a:srgbClr val="990033"/>
                </a:solidFill>
                <a:latin typeface="+mn-lt"/>
                <a:ea typeface="新細明體" pitchFamily="18" charset="-120"/>
              </a:rPr>
              <a:t> !!</a:t>
            </a:r>
            <a:endParaRPr lang="zh-TW" altLang="en-US" sz="2000" b="1" dirty="0">
              <a:solidFill>
                <a:srgbClr val="990033"/>
              </a:solidFill>
              <a:latin typeface="+mn-lt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72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70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華文開放教育資源的使用者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908720"/>
            <a:ext cx="634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華文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OCW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的使用者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仍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以在學學生為主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814430" y="5908697"/>
            <a:ext cx="6406045" cy="4746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 smtClean="0">
                <a:solidFill>
                  <a:srgbClr val="2E587A"/>
                </a:solidFill>
                <a:latin typeface="+mn-lt"/>
                <a:ea typeface="微軟正黑體" pitchFamily="34" charset="-120"/>
              </a:rPr>
              <a:t>MIT</a:t>
            </a:r>
            <a:r>
              <a:rPr lang="zh-TW" altLang="en-US" sz="2000" b="1" dirty="0">
                <a:solidFill>
                  <a:srgbClr val="2E587A"/>
                </a:solidFill>
                <a:latin typeface="+mn-lt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2E587A"/>
                </a:solidFill>
                <a:latin typeface="+mn-lt"/>
                <a:ea typeface="微軟正黑體" pitchFamily="34" charset="-120"/>
              </a:rPr>
              <a:t>OCW </a:t>
            </a:r>
            <a:r>
              <a:rPr lang="zh-TW" altLang="en-US" sz="2000" b="1" dirty="0" smtClean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000" b="1" dirty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</a:rPr>
              <a:t>大陸</a:t>
            </a:r>
            <a:r>
              <a:rPr lang="zh-TW" altLang="en-US" sz="2000" b="1" dirty="0" smtClean="0">
                <a:solidFill>
                  <a:srgbClr val="2E587A"/>
                </a:solidFill>
                <a:latin typeface="微軟正黑體" pitchFamily="34" charset="-120"/>
                <a:ea typeface="微軟正黑體" pitchFamily="34" charset="-120"/>
              </a:rPr>
              <a:t>使用者（主要來自中文翻譯網站）</a:t>
            </a:r>
            <a:endParaRPr lang="zh-TW" altLang="en-US" sz="2000" b="1" dirty="0">
              <a:solidFill>
                <a:srgbClr val="2E587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968109"/>
            <a:ext cx="5299348" cy="380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095746" y="5559438"/>
            <a:ext cx="582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/>
              <a:t>2004</a:t>
            </a:r>
            <a:endParaRPr lang="zh-TW" altLang="en-US" sz="1400" b="1" dirty="0"/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4212304" y="5559438"/>
            <a:ext cx="65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/>
              <a:t>2005</a:t>
            </a:r>
            <a:endParaRPr lang="zh-TW" altLang="en-US" sz="1400" b="1" dirty="0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316013" y="5559438"/>
            <a:ext cx="65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/>
              <a:t>2006</a:t>
            </a:r>
            <a:endParaRPr lang="zh-TW" altLang="en-US" sz="1400" b="1" dirty="0"/>
          </a:p>
        </p:txBody>
      </p:sp>
      <p:sp>
        <p:nvSpPr>
          <p:cNvPr id="19" name="文字方塊 8"/>
          <p:cNvSpPr txBox="1">
            <a:spLocks noChangeArrowheads="1"/>
          </p:cNvSpPr>
          <p:nvPr/>
        </p:nvSpPr>
        <p:spPr bwMode="auto">
          <a:xfrm>
            <a:off x="6505591" y="5559438"/>
            <a:ext cx="65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 dirty="0"/>
              <a:t>2007</a:t>
            </a:r>
            <a:endParaRPr lang="zh-TW" altLang="en-US" sz="1400" b="1" dirty="0"/>
          </a:p>
        </p:txBody>
      </p:sp>
      <p:sp>
        <p:nvSpPr>
          <p:cNvPr id="20" name="橢圓 19"/>
          <p:cNvSpPr/>
          <p:nvPr/>
        </p:nvSpPr>
        <p:spPr>
          <a:xfrm>
            <a:off x="3095960" y="4792969"/>
            <a:ext cx="431873" cy="41151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603203" y="4534654"/>
            <a:ext cx="431873" cy="41151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248237" y="4485613"/>
            <a:ext cx="431873" cy="41151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801517" y="4381459"/>
            <a:ext cx="431873" cy="41151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385790" y="4279858"/>
            <a:ext cx="431873" cy="41151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970063" y="4178257"/>
            <a:ext cx="431873" cy="41151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1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71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16"/>
          <p:cNvSpPr txBox="1">
            <a:spLocks noChangeArrowheads="1"/>
          </p:cNvSpPr>
          <p:nvPr/>
        </p:nvSpPr>
        <p:spPr bwMode="auto">
          <a:xfrm>
            <a:off x="4350934" y="5194692"/>
            <a:ext cx="150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6235122" y="5104205"/>
            <a:ext cx="1785937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年長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 flipH="1">
            <a:off x="1850621" y="5112138"/>
            <a:ext cx="1928813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年輕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564871" y="5028000"/>
            <a:ext cx="7118523" cy="12700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5400000" flipH="1" flipV="1">
            <a:off x="-87716" y="3192850"/>
            <a:ext cx="3652837" cy="61913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177174" y="1294994"/>
            <a:ext cx="49244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30866" y="1511206"/>
            <a:ext cx="216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理想的學習曲線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1723869" y="2248525"/>
            <a:ext cx="3928251" cy="2788170"/>
          </a:xfrm>
          <a:custGeom>
            <a:avLst/>
            <a:gdLst>
              <a:gd name="connsiteX0" fmla="*/ 0 w 3597639"/>
              <a:gd name="connsiteY0" fmla="*/ 2728209 h 2788170"/>
              <a:gd name="connsiteX1" fmla="*/ 149901 w 3597639"/>
              <a:gd name="connsiteY1" fmla="*/ 0 h 2788170"/>
              <a:gd name="connsiteX2" fmla="*/ 3597639 w 3597639"/>
              <a:gd name="connsiteY2" fmla="*/ 0 h 2788170"/>
              <a:gd name="connsiteX3" fmla="*/ 3582649 w 3597639"/>
              <a:gd name="connsiteY3" fmla="*/ 2788170 h 2788170"/>
              <a:gd name="connsiteX4" fmla="*/ 0 w 3597639"/>
              <a:gd name="connsiteY4" fmla="*/ 2788170 h 27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639" h="2788170">
                <a:moveTo>
                  <a:pt x="0" y="2728209"/>
                </a:moveTo>
                <a:lnTo>
                  <a:pt x="149901" y="0"/>
                </a:lnTo>
                <a:lnTo>
                  <a:pt x="3597639" y="0"/>
                </a:lnTo>
                <a:cubicBezTo>
                  <a:pt x="3592642" y="929390"/>
                  <a:pt x="3587646" y="1858780"/>
                  <a:pt x="3582649" y="2788170"/>
                </a:cubicBezTo>
                <a:lnTo>
                  <a:pt x="0" y="2788170"/>
                </a:lnTo>
              </a:path>
            </a:pathLst>
          </a:custGeom>
          <a:solidFill>
            <a:srgbClr val="005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0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72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16"/>
          <p:cNvSpPr txBox="1">
            <a:spLocks noChangeArrowheads="1"/>
          </p:cNvSpPr>
          <p:nvPr/>
        </p:nvSpPr>
        <p:spPr bwMode="auto">
          <a:xfrm>
            <a:off x="4350934" y="5194692"/>
            <a:ext cx="150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6235122" y="5104205"/>
            <a:ext cx="1785937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年長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 flipH="1">
            <a:off x="1850621" y="5112138"/>
            <a:ext cx="1928813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年輕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564871" y="5028000"/>
            <a:ext cx="7118523" cy="12700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5400000" flipH="1" flipV="1">
            <a:off x="-87716" y="3192850"/>
            <a:ext cx="3652837" cy="61913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177174" y="1294994"/>
            <a:ext cx="49244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930866" y="1511206"/>
            <a:ext cx="216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理想的學習曲線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1723869" y="2248525"/>
            <a:ext cx="3928251" cy="2788170"/>
          </a:xfrm>
          <a:custGeom>
            <a:avLst/>
            <a:gdLst>
              <a:gd name="connsiteX0" fmla="*/ 0 w 3597639"/>
              <a:gd name="connsiteY0" fmla="*/ 2728209 h 2788170"/>
              <a:gd name="connsiteX1" fmla="*/ 149901 w 3597639"/>
              <a:gd name="connsiteY1" fmla="*/ 0 h 2788170"/>
              <a:gd name="connsiteX2" fmla="*/ 3597639 w 3597639"/>
              <a:gd name="connsiteY2" fmla="*/ 0 h 2788170"/>
              <a:gd name="connsiteX3" fmla="*/ 3582649 w 3597639"/>
              <a:gd name="connsiteY3" fmla="*/ 2788170 h 2788170"/>
              <a:gd name="connsiteX4" fmla="*/ 0 w 3597639"/>
              <a:gd name="connsiteY4" fmla="*/ 2788170 h 27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639" h="2788170">
                <a:moveTo>
                  <a:pt x="0" y="2728209"/>
                </a:moveTo>
                <a:lnTo>
                  <a:pt x="149901" y="0"/>
                </a:lnTo>
                <a:lnTo>
                  <a:pt x="3597639" y="0"/>
                </a:lnTo>
                <a:cubicBezTo>
                  <a:pt x="3592642" y="929390"/>
                  <a:pt x="3587646" y="1858780"/>
                  <a:pt x="3582649" y="2788170"/>
                </a:cubicBezTo>
                <a:lnTo>
                  <a:pt x="0" y="2788170"/>
                </a:lnTo>
              </a:path>
            </a:pathLst>
          </a:custGeom>
          <a:solidFill>
            <a:srgbClr val="005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5652120" y="5194692"/>
            <a:ext cx="0" cy="754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220072" y="6021288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</a:rPr>
              <a:t>40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73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16"/>
          <p:cNvSpPr txBox="1">
            <a:spLocks noChangeArrowheads="1"/>
          </p:cNvSpPr>
          <p:nvPr/>
        </p:nvSpPr>
        <p:spPr bwMode="auto">
          <a:xfrm>
            <a:off x="4350934" y="5194692"/>
            <a:ext cx="150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6235122" y="5104205"/>
            <a:ext cx="1785937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年長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 flipH="1">
            <a:off x="1850621" y="5112138"/>
            <a:ext cx="1928813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年輕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564871" y="5028000"/>
            <a:ext cx="7118523" cy="12700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5400000" flipH="1" flipV="1">
            <a:off x="-87716" y="3192850"/>
            <a:ext cx="3652837" cy="61913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177174" y="1294994"/>
            <a:ext cx="49244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1801217" y="2209613"/>
            <a:ext cx="6569476" cy="2806130"/>
          </a:xfrm>
          <a:custGeom>
            <a:avLst/>
            <a:gdLst>
              <a:gd name="connsiteX0" fmla="*/ 0 w 6569476"/>
              <a:gd name="connsiteY0" fmla="*/ 2726371 h 2806130"/>
              <a:gd name="connsiteX1" fmla="*/ 852257 w 6569476"/>
              <a:gd name="connsiteY1" fmla="*/ 1110636 h 2806130"/>
              <a:gd name="connsiteX2" fmla="*/ 1882066 w 6569476"/>
              <a:gd name="connsiteY2" fmla="*/ 927 h 2806130"/>
              <a:gd name="connsiteX3" fmla="*/ 3089430 w 6569476"/>
              <a:gd name="connsiteY3" fmla="*/ 1288189 h 2806130"/>
              <a:gd name="connsiteX4" fmla="*/ 4030463 w 6569476"/>
              <a:gd name="connsiteY4" fmla="*/ 2051669 h 2806130"/>
              <a:gd name="connsiteX5" fmla="*/ 5033639 w 6569476"/>
              <a:gd name="connsiteY5" fmla="*/ 2575451 h 2806130"/>
              <a:gd name="connsiteX6" fmla="*/ 6285391 w 6569476"/>
              <a:gd name="connsiteY6" fmla="*/ 2779637 h 2806130"/>
              <a:gd name="connsiteX7" fmla="*/ 6569476 w 6569476"/>
              <a:gd name="connsiteY7" fmla="*/ 2797393 h 28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9476" h="2806130">
                <a:moveTo>
                  <a:pt x="0" y="2726371"/>
                </a:moveTo>
                <a:cubicBezTo>
                  <a:pt x="269289" y="2145624"/>
                  <a:pt x="538579" y="1564877"/>
                  <a:pt x="852257" y="1110636"/>
                </a:cubicBezTo>
                <a:cubicBezTo>
                  <a:pt x="1165935" y="656395"/>
                  <a:pt x="1509204" y="-28665"/>
                  <a:pt x="1882066" y="927"/>
                </a:cubicBezTo>
                <a:cubicBezTo>
                  <a:pt x="2254928" y="30519"/>
                  <a:pt x="2731364" y="946399"/>
                  <a:pt x="3089430" y="1288189"/>
                </a:cubicBezTo>
                <a:cubicBezTo>
                  <a:pt x="3447496" y="1629979"/>
                  <a:pt x="3706428" y="1837125"/>
                  <a:pt x="4030463" y="2051669"/>
                </a:cubicBezTo>
                <a:cubicBezTo>
                  <a:pt x="4354498" y="2266213"/>
                  <a:pt x="4657818" y="2454123"/>
                  <a:pt x="5033639" y="2575451"/>
                </a:cubicBezTo>
                <a:cubicBezTo>
                  <a:pt x="5409460" y="2696779"/>
                  <a:pt x="6029418" y="2742647"/>
                  <a:pt x="6285391" y="2779637"/>
                </a:cubicBezTo>
                <a:cubicBezTo>
                  <a:pt x="6541364" y="2816627"/>
                  <a:pt x="6555420" y="2807010"/>
                  <a:pt x="6569476" y="2797393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930866" y="1511206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可能是一個比較理想的學習曲線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4517784" y="2015231"/>
            <a:ext cx="665826" cy="825623"/>
          </a:xfrm>
          <a:custGeom>
            <a:avLst/>
            <a:gdLst>
              <a:gd name="connsiteX0" fmla="*/ 665826 w 665826"/>
              <a:gd name="connsiteY0" fmla="*/ 0 h 825623"/>
              <a:gd name="connsiteX1" fmla="*/ 275208 w 665826"/>
              <a:gd name="connsiteY1" fmla="*/ 603682 h 825623"/>
              <a:gd name="connsiteX2" fmla="*/ 0 w 665826"/>
              <a:gd name="connsiteY2" fmla="*/ 825623 h 8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826" h="825623">
                <a:moveTo>
                  <a:pt x="665826" y="0"/>
                </a:moveTo>
                <a:cubicBezTo>
                  <a:pt x="526002" y="233039"/>
                  <a:pt x="386179" y="466078"/>
                  <a:pt x="275208" y="603682"/>
                </a:cubicBezTo>
                <a:cubicBezTo>
                  <a:pt x="164237" y="741286"/>
                  <a:pt x="82118" y="783454"/>
                  <a:pt x="0" y="825623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6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74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華人不愛終身學習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7746" y="4897825"/>
            <a:ext cx="3786188" cy="142875"/>
          </a:xfrm>
          <a:prstGeom prst="rect">
            <a:avLst/>
          </a:prstGeom>
          <a:solidFill>
            <a:srgbClr val="005A7C"/>
          </a:solidFill>
          <a:ln>
            <a:solidFill>
              <a:srgbClr val="005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rgbClr val="005A7C"/>
              </a:solidFill>
            </a:endParaRPr>
          </a:p>
        </p:txBody>
      </p:sp>
      <p:sp>
        <p:nvSpPr>
          <p:cNvPr id="14" name="文字方塊 16"/>
          <p:cNvSpPr txBox="1">
            <a:spLocks noChangeArrowheads="1"/>
          </p:cNvSpPr>
          <p:nvPr/>
        </p:nvSpPr>
        <p:spPr bwMode="auto">
          <a:xfrm>
            <a:off x="4350934" y="5194692"/>
            <a:ext cx="150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6235122" y="5104205"/>
            <a:ext cx="1785937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年長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右箭號 15"/>
          <p:cNvSpPr/>
          <p:nvPr/>
        </p:nvSpPr>
        <p:spPr>
          <a:xfrm flipH="1">
            <a:off x="1850621" y="5112138"/>
            <a:ext cx="1928813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年輕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1753784" y="1881575"/>
            <a:ext cx="5240337" cy="3159125"/>
          </a:xfrm>
          <a:custGeom>
            <a:avLst/>
            <a:gdLst>
              <a:gd name="connsiteX0" fmla="*/ 0 w 5542670"/>
              <a:gd name="connsiteY0" fmla="*/ 3048001 h 3090204"/>
              <a:gd name="connsiteX1" fmla="*/ 239150 w 5542670"/>
              <a:gd name="connsiteY1" fmla="*/ 586155 h 3090204"/>
              <a:gd name="connsiteX2" fmla="*/ 801858 w 5542670"/>
              <a:gd name="connsiteY2" fmla="*/ 93785 h 3090204"/>
              <a:gd name="connsiteX3" fmla="*/ 1406769 w 5542670"/>
              <a:gd name="connsiteY3" fmla="*/ 23447 h 3090204"/>
              <a:gd name="connsiteX4" fmla="*/ 1674055 w 5542670"/>
              <a:gd name="connsiteY4" fmla="*/ 206327 h 3090204"/>
              <a:gd name="connsiteX5" fmla="*/ 1885070 w 5542670"/>
              <a:gd name="connsiteY5" fmla="*/ 923779 h 3090204"/>
              <a:gd name="connsiteX6" fmla="*/ 2096086 w 5542670"/>
              <a:gd name="connsiteY6" fmla="*/ 1838179 h 3090204"/>
              <a:gd name="connsiteX7" fmla="*/ 2489981 w 5542670"/>
              <a:gd name="connsiteY7" fmla="*/ 2316481 h 3090204"/>
              <a:gd name="connsiteX8" fmla="*/ 3080824 w 5542670"/>
              <a:gd name="connsiteY8" fmla="*/ 2654105 h 3090204"/>
              <a:gd name="connsiteX9" fmla="*/ 3826412 w 5542670"/>
              <a:gd name="connsiteY9" fmla="*/ 2865121 h 3090204"/>
              <a:gd name="connsiteX10" fmla="*/ 4839286 w 5542670"/>
              <a:gd name="connsiteY10" fmla="*/ 3019865 h 3090204"/>
              <a:gd name="connsiteX11" fmla="*/ 5542670 w 5542670"/>
              <a:gd name="connsiteY11" fmla="*/ 3090204 h 309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2670" h="3090204">
                <a:moveTo>
                  <a:pt x="0" y="3048001"/>
                </a:moveTo>
                <a:cubicBezTo>
                  <a:pt x="52753" y="2063262"/>
                  <a:pt x="105507" y="1078524"/>
                  <a:pt x="239150" y="586155"/>
                </a:cubicBezTo>
                <a:cubicBezTo>
                  <a:pt x="372793" y="93786"/>
                  <a:pt x="607255" y="187570"/>
                  <a:pt x="801858" y="93785"/>
                </a:cubicBezTo>
                <a:cubicBezTo>
                  <a:pt x="996461" y="0"/>
                  <a:pt x="1261403" y="4690"/>
                  <a:pt x="1406769" y="23447"/>
                </a:cubicBezTo>
                <a:cubicBezTo>
                  <a:pt x="1552135" y="42204"/>
                  <a:pt x="1594338" y="56272"/>
                  <a:pt x="1674055" y="206327"/>
                </a:cubicBezTo>
                <a:cubicBezTo>
                  <a:pt x="1753772" y="356382"/>
                  <a:pt x="1814732" y="651804"/>
                  <a:pt x="1885070" y="923779"/>
                </a:cubicBezTo>
                <a:cubicBezTo>
                  <a:pt x="1955408" y="1195754"/>
                  <a:pt x="1995268" y="1606062"/>
                  <a:pt x="2096086" y="1838179"/>
                </a:cubicBezTo>
                <a:cubicBezTo>
                  <a:pt x="2196904" y="2070296"/>
                  <a:pt x="2325858" y="2180493"/>
                  <a:pt x="2489981" y="2316481"/>
                </a:cubicBezTo>
                <a:cubicBezTo>
                  <a:pt x="2654104" y="2452469"/>
                  <a:pt x="2858086" y="2562665"/>
                  <a:pt x="3080824" y="2654105"/>
                </a:cubicBezTo>
                <a:cubicBezTo>
                  <a:pt x="3303562" y="2745545"/>
                  <a:pt x="3533335" y="2804161"/>
                  <a:pt x="3826412" y="2865121"/>
                </a:cubicBezTo>
                <a:cubicBezTo>
                  <a:pt x="4119489" y="2926081"/>
                  <a:pt x="4553243" y="2982351"/>
                  <a:pt x="4839286" y="3019865"/>
                </a:cubicBezTo>
                <a:cubicBezTo>
                  <a:pt x="5125329" y="3057379"/>
                  <a:pt x="5333999" y="3073791"/>
                  <a:pt x="5542670" y="3090204"/>
                </a:cubicBezTo>
              </a:path>
            </a:pathLst>
          </a:custGeom>
          <a:solidFill>
            <a:srgbClr val="005A7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1564871" y="5028000"/>
            <a:ext cx="7118523" cy="12700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rot="5400000" flipH="1" flipV="1">
            <a:off x="-87716" y="3192850"/>
            <a:ext cx="3652837" cy="61913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1177174" y="1294994"/>
            <a:ext cx="49244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</a:p>
        </p:txBody>
      </p:sp>
      <p:sp>
        <p:nvSpPr>
          <p:cNvPr id="21" name="手繪多邊形 20"/>
          <p:cNvSpPr/>
          <p:nvPr/>
        </p:nvSpPr>
        <p:spPr>
          <a:xfrm>
            <a:off x="1801217" y="2209613"/>
            <a:ext cx="6569476" cy="2806130"/>
          </a:xfrm>
          <a:custGeom>
            <a:avLst/>
            <a:gdLst>
              <a:gd name="connsiteX0" fmla="*/ 0 w 6569476"/>
              <a:gd name="connsiteY0" fmla="*/ 2726371 h 2806130"/>
              <a:gd name="connsiteX1" fmla="*/ 852257 w 6569476"/>
              <a:gd name="connsiteY1" fmla="*/ 1110636 h 2806130"/>
              <a:gd name="connsiteX2" fmla="*/ 1882066 w 6569476"/>
              <a:gd name="connsiteY2" fmla="*/ 927 h 2806130"/>
              <a:gd name="connsiteX3" fmla="*/ 3089430 w 6569476"/>
              <a:gd name="connsiteY3" fmla="*/ 1288189 h 2806130"/>
              <a:gd name="connsiteX4" fmla="*/ 4030463 w 6569476"/>
              <a:gd name="connsiteY4" fmla="*/ 2051669 h 2806130"/>
              <a:gd name="connsiteX5" fmla="*/ 5033639 w 6569476"/>
              <a:gd name="connsiteY5" fmla="*/ 2575451 h 2806130"/>
              <a:gd name="connsiteX6" fmla="*/ 6285391 w 6569476"/>
              <a:gd name="connsiteY6" fmla="*/ 2779637 h 2806130"/>
              <a:gd name="connsiteX7" fmla="*/ 6569476 w 6569476"/>
              <a:gd name="connsiteY7" fmla="*/ 2797393 h 28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9476" h="2806130">
                <a:moveTo>
                  <a:pt x="0" y="2726371"/>
                </a:moveTo>
                <a:cubicBezTo>
                  <a:pt x="269289" y="2145624"/>
                  <a:pt x="538579" y="1564877"/>
                  <a:pt x="852257" y="1110636"/>
                </a:cubicBezTo>
                <a:cubicBezTo>
                  <a:pt x="1165935" y="656395"/>
                  <a:pt x="1509204" y="-28665"/>
                  <a:pt x="1882066" y="927"/>
                </a:cubicBezTo>
                <a:cubicBezTo>
                  <a:pt x="2254928" y="30519"/>
                  <a:pt x="2731364" y="946399"/>
                  <a:pt x="3089430" y="1288189"/>
                </a:cubicBezTo>
                <a:cubicBezTo>
                  <a:pt x="3447496" y="1629979"/>
                  <a:pt x="3706428" y="1837125"/>
                  <a:pt x="4030463" y="2051669"/>
                </a:cubicBezTo>
                <a:cubicBezTo>
                  <a:pt x="4354498" y="2266213"/>
                  <a:pt x="4657818" y="2454123"/>
                  <a:pt x="5033639" y="2575451"/>
                </a:cubicBezTo>
                <a:cubicBezTo>
                  <a:pt x="5409460" y="2696779"/>
                  <a:pt x="6029418" y="2742647"/>
                  <a:pt x="6285391" y="2779637"/>
                </a:cubicBezTo>
                <a:cubicBezTo>
                  <a:pt x="6541364" y="2816627"/>
                  <a:pt x="6555420" y="2807010"/>
                  <a:pt x="6569476" y="2797393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023390" y="2168475"/>
            <a:ext cx="4154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930866" y="1511206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可能是一個比較理想的學習曲線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4517784" y="2015231"/>
            <a:ext cx="665826" cy="825623"/>
          </a:xfrm>
          <a:custGeom>
            <a:avLst/>
            <a:gdLst>
              <a:gd name="connsiteX0" fmla="*/ 665826 w 665826"/>
              <a:gd name="connsiteY0" fmla="*/ 0 h 825623"/>
              <a:gd name="connsiteX1" fmla="*/ 275208 w 665826"/>
              <a:gd name="connsiteY1" fmla="*/ 603682 h 825623"/>
              <a:gd name="connsiteX2" fmla="*/ 0 w 665826"/>
              <a:gd name="connsiteY2" fmla="*/ 825623 h 8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826" h="825623">
                <a:moveTo>
                  <a:pt x="665826" y="0"/>
                </a:moveTo>
                <a:cubicBezTo>
                  <a:pt x="526002" y="233039"/>
                  <a:pt x="386179" y="466078"/>
                  <a:pt x="275208" y="603682"/>
                </a:cubicBezTo>
                <a:cubicBezTo>
                  <a:pt x="164237" y="741286"/>
                  <a:pt x="82118" y="783454"/>
                  <a:pt x="0" y="825623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75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華人不愛終身學習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07746" y="4897825"/>
            <a:ext cx="3786188" cy="142875"/>
          </a:xfrm>
          <a:prstGeom prst="rect">
            <a:avLst/>
          </a:prstGeom>
          <a:solidFill>
            <a:srgbClr val="005A7C"/>
          </a:solidFill>
          <a:ln>
            <a:solidFill>
              <a:srgbClr val="005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rgbClr val="005A7C"/>
              </a:solidFill>
            </a:endParaRPr>
          </a:p>
        </p:txBody>
      </p:sp>
      <p:sp>
        <p:nvSpPr>
          <p:cNvPr id="26" name="文字方塊 16"/>
          <p:cNvSpPr txBox="1">
            <a:spLocks noChangeArrowheads="1"/>
          </p:cNvSpPr>
          <p:nvPr/>
        </p:nvSpPr>
        <p:spPr bwMode="auto">
          <a:xfrm>
            <a:off x="4350934" y="5194692"/>
            <a:ext cx="150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6235122" y="5104205"/>
            <a:ext cx="1785937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年長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向右箭號 27"/>
          <p:cNvSpPr/>
          <p:nvPr/>
        </p:nvSpPr>
        <p:spPr>
          <a:xfrm flipH="1">
            <a:off x="1850621" y="5112138"/>
            <a:ext cx="1928813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年輕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手繪多邊形 28"/>
          <p:cNvSpPr/>
          <p:nvPr/>
        </p:nvSpPr>
        <p:spPr>
          <a:xfrm>
            <a:off x="1753784" y="1881575"/>
            <a:ext cx="5240337" cy="3159125"/>
          </a:xfrm>
          <a:custGeom>
            <a:avLst/>
            <a:gdLst>
              <a:gd name="connsiteX0" fmla="*/ 0 w 5542670"/>
              <a:gd name="connsiteY0" fmla="*/ 3048001 h 3090204"/>
              <a:gd name="connsiteX1" fmla="*/ 239150 w 5542670"/>
              <a:gd name="connsiteY1" fmla="*/ 586155 h 3090204"/>
              <a:gd name="connsiteX2" fmla="*/ 801858 w 5542670"/>
              <a:gd name="connsiteY2" fmla="*/ 93785 h 3090204"/>
              <a:gd name="connsiteX3" fmla="*/ 1406769 w 5542670"/>
              <a:gd name="connsiteY3" fmla="*/ 23447 h 3090204"/>
              <a:gd name="connsiteX4" fmla="*/ 1674055 w 5542670"/>
              <a:gd name="connsiteY4" fmla="*/ 206327 h 3090204"/>
              <a:gd name="connsiteX5" fmla="*/ 1885070 w 5542670"/>
              <a:gd name="connsiteY5" fmla="*/ 923779 h 3090204"/>
              <a:gd name="connsiteX6" fmla="*/ 2096086 w 5542670"/>
              <a:gd name="connsiteY6" fmla="*/ 1838179 h 3090204"/>
              <a:gd name="connsiteX7" fmla="*/ 2489981 w 5542670"/>
              <a:gd name="connsiteY7" fmla="*/ 2316481 h 3090204"/>
              <a:gd name="connsiteX8" fmla="*/ 3080824 w 5542670"/>
              <a:gd name="connsiteY8" fmla="*/ 2654105 h 3090204"/>
              <a:gd name="connsiteX9" fmla="*/ 3826412 w 5542670"/>
              <a:gd name="connsiteY9" fmla="*/ 2865121 h 3090204"/>
              <a:gd name="connsiteX10" fmla="*/ 4839286 w 5542670"/>
              <a:gd name="connsiteY10" fmla="*/ 3019865 h 3090204"/>
              <a:gd name="connsiteX11" fmla="*/ 5542670 w 5542670"/>
              <a:gd name="connsiteY11" fmla="*/ 3090204 h 309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2670" h="3090204">
                <a:moveTo>
                  <a:pt x="0" y="3048001"/>
                </a:moveTo>
                <a:cubicBezTo>
                  <a:pt x="52753" y="2063262"/>
                  <a:pt x="105507" y="1078524"/>
                  <a:pt x="239150" y="586155"/>
                </a:cubicBezTo>
                <a:cubicBezTo>
                  <a:pt x="372793" y="93786"/>
                  <a:pt x="607255" y="187570"/>
                  <a:pt x="801858" y="93785"/>
                </a:cubicBezTo>
                <a:cubicBezTo>
                  <a:pt x="996461" y="0"/>
                  <a:pt x="1261403" y="4690"/>
                  <a:pt x="1406769" y="23447"/>
                </a:cubicBezTo>
                <a:cubicBezTo>
                  <a:pt x="1552135" y="42204"/>
                  <a:pt x="1594338" y="56272"/>
                  <a:pt x="1674055" y="206327"/>
                </a:cubicBezTo>
                <a:cubicBezTo>
                  <a:pt x="1753772" y="356382"/>
                  <a:pt x="1814732" y="651804"/>
                  <a:pt x="1885070" y="923779"/>
                </a:cubicBezTo>
                <a:cubicBezTo>
                  <a:pt x="1955408" y="1195754"/>
                  <a:pt x="1995268" y="1606062"/>
                  <a:pt x="2096086" y="1838179"/>
                </a:cubicBezTo>
                <a:cubicBezTo>
                  <a:pt x="2196904" y="2070296"/>
                  <a:pt x="2325858" y="2180493"/>
                  <a:pt x="2489981" y="2316481"/>
                </a:cubicBezTo>
                <a:cubicBezTo>
                  <a:pt x="2654104" y="2452469"/>
                  <a:pt x="2858086" y="2562665"/>
                  <a:pt x="3080824" y="2654105"/>
                </a:cubicBezTo>
                <a:cubicBezTo>
                  <a:pt x="3303562" y="2745545"/>
                  <a:pt x="3533335" y="2804161"/>
                  <a:pt x="3826412" y="2865121"/>
                </a:cubicBezTo>
                <a:cubicBezTo>
                  <a:pt x="4119489" y="2926081"/>
                  <a:pt x="4553243" y="2982351"/>
                  <a:pt x="4839286" y="3019865"/>
                </a:cubicBezTo>
                <a:cubicBezTo>
                  <a:pt x="5125329" y="3057379"/>
                  <a:pt x="5333999" y="3073791"/>
                  <a:pt x="5542670" y="3090204"/>
                </a:cubicBezTo>
              </a:path>
            </a:pathLst>
          </a:custGeom>
          <a:solidFill>
            <a:srgbClr val="005A7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/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1564871" y="5028000"/>
            <a:ext cx="7118523" cy="12700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rot="5400000" flipH="1" flipV="1">
            <a:off x="-87716" y="3192850"/>
            <a:ext cx="3652837" cy="61913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1177172" y="1294994"/>
            <a:ext cx="49244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</a:p>
        </p:txBody>
      </p:sp>
      <p:sp>
        <p:nvSpPr>
          <p:cNvPr id="33" name="手繪多邊形 32"/>
          <p:cNvSpPr/>
          <p:nvPr/>
        </p:nvSpPr>
        <p:spPr>
          <a:xfrm>
            <a:off x="1801217" y="2209613"/>
            <a:ext cx="6569476" cy="2806130"/>
          </a:xfrm>
          <a:custGeom>
            <a:avLst/>
            <a:gdLst>
              <a:gd name="connsiteX0" fmla="*/ 0 w 6569476"/>
              <a:gd name="connsiteY0" fmla="*/ 2726371 h 2806130"/>
              <a:gd name="connsiteX1" fmla="*/ 852257 w 6569476"/>
              <a:gd name="connsiteY1" fmla="*/ 1110636 h 2806130"/>
              <a:gd name="connsiteX2" fmla="*/ 1882066 w 6569476"/>
              <a:gd name="connsiteY2" fmla="*/ 927 h 2806130"/>
              <a:gd name="connsiteX3" fmla="*/ 3089430 w 6569476"/>
              <a:gd name="connsiteY3" fmla="*/ 1288189 h 2806130"/>
              <a:gd name="connsiteX4" fmla="*/ 4030463 w 6569476"/>
              <a:gd name="connsiteY4" fmla="*/ 2051669 h 2806130"/>
              <a:gd name="connsiteX5" fmla="*/ 5033639 w 6569476"/>
              <a:gd name="connsiteY5" fmla="*/ 2575451 h 2806130"/>
              <a:gd name="connsiteX6" fmla="*/ 6285391 w 6569476"/>
              <a:gd name="connsiteY6" fmla="*/ 2779637 h 2806130"/>
              <a:gd name="connsiteX7" fmla="*/ 6569476 w 6569476"/>
              <a:gd name="connsiteY7" fmla="*/ 2797393 h 28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9476" h="2806130">
                <a:moveTo>
                  <a:pt x="0" y="2726371"/>
                </a:moveTo>
                <a:cubicBezTo>
                  <a:pt x="269289" y="2145624"/>
                  <a:pt x="538579" y="1564877"/>
                  <a:pt x="852257" y="1110636"/>
                </a:cubicBezTo>
                <a:cubicBezTo>
                  <a:pt x="1165935" y="656395"/>
                  <a:pt x="1509204" y="-28665"/>
                  <a:pt x="1882066" y="927"/>
                </a:cubicBezTo>
                <a:cubicBezTo>
                  <a:pt x="2254928" y="30519"/>
                  <a:pt x="2731364" y="946399"/>
                  <a:pt x="3089430" y="1288189"/>
                </a:cubicBezTo>
                <a:cubicBezTo>
                  <a:pt x="3447496" y="1629979"/>
                  <a:pt x="3706428" y="1837125"/>
                  <a:pt x="4030463" y="2051669"/>
                </a:cubicBezTo>
                <a:cubicBezTo>
                  <a:pt x="4354498" y="2266213"/>
                  <a:pt x="4657818" y="2454123"/>
                  <a:pt x="5033639" y="2575451"/>
                </a:cubicBezTo>
                <a:cubicBezTo>
                  <a:pt x="5409460" y="2696779"/>
                  <a:pt x="6029418" y="2742647"/>
                  <a:pt x="6285391" y="2779637"/>
                </a:cubicBezTo>
                <a:cubicBezTo>
                  <a:pt x="6541364" y="2816627"/>
                  <a:pt x="6555420" y="2807010"/>
                  <a:pt x="6569476" y="2797393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2023390" y="2168475"/>
            <a:ext cx="4154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508104" y="2426112"/>
            <a:ext cx="31357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影響終身學習的主要因素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金錢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930866" y="1511206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可能是一個比較理想的學習曲線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4517784" y="2015231"/>
            <a:ext cx="665826" cy="825623"/>
          </a:xfrm>
          <a:custGeom>
            <a:avLst/>
            <a:gdLst>
              <a:gd name="connsiteX0" fmla="*/ 665826 w 665826"/>
              <a:gd name="connsiteY0" fmla="*/ 0 h 825623"/>
              <a:gd name="connsiteX1" fmla="*/ 275208 w 665826"/>
              <a:gd name="connsiteY1" fmla="*/ 603682 h 825623"/>
              <a:gd name="connsiteX2" fmla="*/ 0 w 665826"/>
              <a:gd name="connsiteY2" fmla="*/ 825623 h 8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826" h="825623">
                <a:moveTo>
                  <a:pt x="665826" y="0"/>
                </a:moveTo>
                <a:cubicBezTo>
                  <a:pt x="526002" y="233039"/>
                  <a:pt x="386179" y="466078"/>
                  <a:pt x="275208" y="603682"/>
                </a:cubicBezTo>
                <a:cubicBezTo>
                  <a:pt x="164237" y="741286"/>
                  <a:pt x="82118" y="783454"/>
                  <a:pt x="0" y="825623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5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76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華人不愛終身學習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2850746" y="1918088"/>
            <a:ext cx="4075113" cy="3109912"/>
          </a:xfrm>
          <a:custGeom>
            <a:avLst/>
            <a:gdLst>
              <a:gd name="connsiteX0" fmla="*/ 288387 w 3983501"/>
              <a:gd name="connsiteY0" fmla="*/ 0 h 3108960"/>
              <a:gd name="connsiteX1" fmla="*/ 808892 w 3983501"/>
              <a:gd name="connsiteY1" fmla="*/ 351692 h 3108960"/>
              <a:gd name="connsiteX2" fmla="*/ 1132449 w 3983501"/>
              <a:gd name="connsiteY2" fmla="*/ 942535 h 3108960"/>
              <a:gd name="connsiteX3" fmla="*/ 1399735 w 3983501"/>
              <a:gd name="connsiteY3" fmla="*/ 1603716 h 3108960"/>
              <a:gd name="connsiteX4" fmla="*/ 1709224 w 3983501"/>
              <a:gd name="connsiteY4" fmla="*/ 2067950 h 3108960"/>
              <a:gd name="connsiteX5" fmla="*/ 2286000 w 3983501"/>
              <a:gd name="connsiteY5" fmla="*/ 2475913 h 3108960"/>
              <a:gd name="connsiteX6" fmla="*/ 3242603 w 3983501"/>
              <a:gd name="connsiteY6" fmla="*/ 2813538 h 3108960"/>
              <a:gd name="connsiteX7" fmla="*/ 3720904 w 3983501"/>
              <a:gd name="connsiteY7" fmla="*/ 3038621 h 3108960"/>
              <a:gd name="connsiteX8" fmla="*/ 3960055 w 3983501"/>
              <a:gd name="connsiteY8" fmla="*/ 3080824 h 3108960"/>
              <a:gd name="connsiteX9" fmla="*/ 3861581 w 3983501"/>
              <a:gd name="connsiteY9" fmla="*/ 3108960 h 3108960"/>
              <a:gd name="connsiteX10" fmla="*/ 583809 w 3983501"/>
              <a:gd name="connsiteY10" fmla="*/ 3066756 h 3108960"/>
              <a:gd name="connsiteX11" fmla="*/ 358726 w 3983501"/>
              <a:gd name="connsiteY11" fmla="*/ 2883876 h 3108960"/>
              <a:gd name="connsiteX12" fmla="*/ 358726 w 3983501"/>
              <a:gd name="connsiteY12" fmla="*/ 2236763 h 3108960"/>
              <a:gd name="connsiteX13" fmla="*/ 302455 w 3983501"/>
              <a:gd name="connsiteY13" fmla="*/ 98473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3501" h="3108960">
                <a:moveTo>
                  <a:pt x="288387" y="0"/>
                </a:moveTo>
                <a:cubicBezTo>
                  <a:pt x="478301" y="97301"/>
                  <a:pt x="668215" y="194603"/>
                  <a:pt x="808892" y="351692"/>
                </a:cubicBezTo>
                <a:cubicBezTo>
                  <a:pt x="949569" y="508781"/>
                  <a:pt x="1033975" y="733864"/>
                  <a:pt x="1132449" y="942535"/>
                </a:cubicBezTo>
                <a:cubicBezTo>
                  <a:pt x="1230923" y="1151206"/>
                  <a:pt x="1303606" y="1416147"/>
                  <a:pt x="1399735" y="1603716"/>
                </a:cubicBezTo>
                <a:cubicBezTo>
                  <a:pt x="1495864" y="1791285"/>
                  <a:pt x="1561513" y="1922584"/>
                  <a:pt x="1709224" y="2067950"/>
                </a:cubicBezTo>
                <a:cubicBezTo>
                  <a:pt x="1856935" y="2213316"/>
                  <a:pt x="2030437" y="2351648"/>
                  <a:pt x="2286000" y="2475913"/>
                </a:cubicBezTo>
                <a:cubicBezTo>
                  <a:pt x="2541563" y="2600178"/>
                  <a:pt x="3003453" y="2719753"/>
                  <a:pt x="3242603" y="2813538"/>
                </a:cubicBezTo>
                <a:cubicBezTo>
                  <a:pt x="3481753" y="2907323"/>
                  <a:pt x="3601329" y="2994073"/>
                  <a:pt x="3720904" y="3038621"/>
                </a:cubicBezTo>
                <a:cubicBezTo>
                  <a:pt x="3840479" y="3083169"/>
                  <a:pt x="3936609" y="3069101"/>
                  <a:pt x="3960055" y="3080824"/>
                </a:cubicBezTo>
                <a:cubicBezTo>
                  <a:pt x="3983501" y="3092547"/>
                  <a:pt x="3861581" y="3108960"/>
                  <a:pt x="3861581" y="3108960"/>
                </a:cubicBezTo>
                <a:cubicBezTo>
                  <a:pt x="3298873" y="3106615"/>
                  <a:pt x="1167618" y="3104270"/>
                  <a:pt x="583809" y="3066756"/>
                </a:cubicBezTo>
                <a:cubicBezTo>
                  <a:pt x="0" y="3029242"/>
                  <a:pt x="396240" y="3022208"/>
                  <a:pt x="358726" y="2883876"/>
                </a:cubicBezTo>
                <a:cubicBezTo>
                  <a:pt x="321212" y="2745544"/>
                  <a:pt x="368104" y="2700997"/>
                  <a:pt x="358726" y="2236763"/>
                </a:cubicBezTo>
                <a:cubicBezTo>
                  <a:pt x="349348" y="1772529"/>
                  <a:pt x="325901" y="935501"/>
                  <a:pt x="302455" y="9847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707746" y="4897825"/>
            <a:ext cx="3786188" cy="142875"/>
          </a:xfrm>
          <a:prstGeom prst="rect">
            <a:avLst/>
          </a:prstGeom>
          <a:solidFill>
            <a:srgbClr val="005A7C"/>
          </a:solidFill>
          <a:ln>
            <a:solidFill>
              <a:srgbClr val="005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rgbClr val="005A7C"/>
              </a:solidFill>
            </a:endParaRPr>
          </a:p>
        </p:txBody>
      </p:sp>
      <p:sp>
        <p:nvSpPr>
          <p:cNvPr id="19" name="文字方塊 16"/>
          <p:cNvSpPr txBox="1">
            <a:spLocks noChangeArrowheads="1"/>
          </p:cNvSpPr>
          <p:nvPr/>
        </p:nvSpPr>
        <p:spPr bwMode="auto">
          <a:xfrm>
            <a:off x="4350934" y="5194692"/>
            <a:ext cx="150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endParaRPr lang="zh-TW" altLang="en-US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6235122" y="5104205"/>
            <a:ext cx="1785937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年長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向右箭號 20"/>
          <p:cNvSpPr/>
          <p:nvPr/>
        </p:nvSpPr>
        <p:spPr>
          <a:xfrm flipH="1">
            <a:off x="1850621" y="5112138"/>
            <a:ext cx="1928813" cy="642937"/>
          </a:xfrm>
          <a:prstGeom prst="rightArrow">
            <a:avLst>
              <a:gd name="adj1" fmla="val 67504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年輕</a:t>
            </a:r>
            <a:endParaRPr lang="zh-TW" altLang="en-US" sz="24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1753784" y="1881575"/>
            <a:ext cx="5240337" cy="3159125"/>
          </a:xfrm>
          <a:custGeom>
            <a:avLst/>
            <a:gdLst>
              <a:gd name="connsiteX0" fmla="*/ 0 w 5542670"/>
              <a:gd name="connsiteY0" fmla="*/ 3048001 h 3090204"/>
              <a:gd name="connsiteX1" fmla="*/ 239150 w 5542670"/>
              <a:gd name="connsiteY1" fmla="*/ 586155 h 3090204"/>
              <a:gd name="connsiteX2" fmla="*/ 801858 w 5542670"/>
              <a:gd name="connsiteY2" fmla="*/ 93785 h 3090204"/>
              <a:gd name="connsiteX3" fmla="*/ 1406769 w 5542670"/>
              <a:gd name="connsiteY3" fmla="*/ 23447 h 3090204"/>
              <a:gd name="connsiteX4" fmla="*/ 1674055 w 5542670"/>
              <a:gd name="connsiteY4" fmla="*/ 206327 h 3090204"/>
              <a:gd name="connsiteX5" fmla="*/ 1885070 w 5542670"/>
              <a:gd name="connsiteY5" fmla="*/ 923779 h 3090204"/>
              <a:gd name="connsiteX6" fmla="*/ 2096086 w 5542670"/>
              <a:gd name="connsiteY6" fmla="*/ 1838179 h 3090204"/>
              <a:gd name="connsiteX7" fmla="*/ 2489981 w 5542670"/>
              <a:gd name="connsiteY7" fmla="*/ 2316481 h 3090204"/>
              <a:gd name="connsiteX8" fmla="*/ 3080824 w 5542670"/>
              <a:gd name="connsiteY8" fmla="*/ 2654105 h 3090204"/>
              <a:gd name="connsiteX9" fmla="*/ 3826412 w 5542670"/>
              <a:gd name="connsiteY9" fmla="*/ 2865121 h 3090204"/>
              <a:gd name="connsiteX10" fmla="*/ 4839286 w 5542670"/>
              <a:gd name="connsiteY10" fmla="*/ 3019865 h 3090204"/>
              <a:gd name="connsiteX11" fmla="*/ 5542670 w 5542670"/>
              <a:gd name="connsiteY11" fmla="*/ 3090204 h 309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2670" h="3090204">
                <a:moveTo>
                  <a:pt x="0" y="3048001"/>
                </a:moveTo>
                <a:cubicBezTo>
                  <a:pt x="52753" y="2063262"/>
                  <a:pt x="105507" y="1078524"/>
                  <a:pt x="239150" y="586155"/>
                </a:cubicBezTo>
                <a:cubicBezTo>
                  <a:pt x="372793" y="93786"/>
                  <a:pt x="607255" y="187570"/>
                  <a:pt x="801858" y="93785"/>
                </a:cubicBezTo>
                <a:cubicBezTo>
                  <a:pt x="996461" y="0"/>
                  <a:pt x="1261403" y="4690"/>
                  <a:pt x="1406769" y="23447"/>
                </a:cubicBezTo>
                <a:cubicBezTo>
                  <a:pt x="1552135" y="42204"/>
                  <a:pt x="1594338" y="56272"/>
                  <a:pt x="1674055" y="206327"/>
                </a:cubicBezTo>
                <a:cubicBezTo>
                  <a:pt x="1753772" y="356382"/>
                  <a:pt x="1814732" y="651804"/>
                  <a:pt x="1885070" y="923779"/>
                </a:cubicBezTo>
                <a:cubicBezTo>
                  <a:pt x="1955408" y="1195754"/>
                  <a:pt x="1995268" y="1606062"/>
                  <a:pt x="2096086" y="1838179"/>
                </a:cubicBezTo>
                <a:cubicBezTo>
                  <a:pt x="2196904" y="2070296"/>
                  <a:pt x="2325858" y="2180493"/>
                  <a:pt x="2489981" y="2316481"/>
                </a:cubicBezTo>
                <a:cubicBezTo>
                  <a:pt x="2654104" y="2452469"/>
                  <a:pt x="2858086" y="2562665"/>
                  <a:pt x="3080824" y="2654105"/>
                </a:cubicBezTo>
                <a:cubicBezTo>
                  <a:pt x="3303562" y="2745545"/>
                  <a:pt x="3533335" y="2804161"/>
                  <a:pt x="3826412" y="2865121"/>
                </a:cubicBezTo>
                <a:cubicBezTo>
                  <a:pt x="4119489" y="2926081"/>
                  <a:pt x="4553243" y="2982351"/>
                  <a:pt x="4839286" y="3019865"/>
                </a:cubicBezTo>
                <a:cubicBezTo>
                  <a:pt x="5125329" y="3057379"/>
                  <a:pt x="5333999" y="3073791"/>
                  <a:pt x="5542670" y="3090204"/>
                </a:cubicBezTo>
              </a:path>
            </a:pathLst>
          </a:custGeom>
          <a:solidFill>
            <a:srgbClr val="005A7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1564871" y="5028000"/>
            <a:ext cx="7118523" cy="12700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rot="5400000" flipH="1" flipV="1">
            <a:off x="-87716" y="3192850"/>
            <a:ext cx="3652837" cy="61913"/>
          </a:xfrm>
          <a:prstGeom prst="straightConnector1">
            <a:avLst/>
          </a:prstGeom>
          <a:ln w="76200">
            <a:solidFill>
              <a:srgbClr val="E3A9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向右箭號 37"/>
          <p:cNvSpPr/>
          <p:nvPr/>
        </p:nvSpPr>
        <p:spPr>
          <a:xfrm>
            <a:off x="3279371" y="3364300"/>
            <a:ext cx="714375" cy="42862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/>
          </a:p>
        </p:txBody>
      </p:sp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1177174" y="1294994"/>
            <a:ext cx="49244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</a:p>
        </p:txBody>
      </p:sp>
      <p:sp>
        <p:nvSpPr>
          <p:cNvPr id="40" name="手繪多邊形 39"/>
          <p:cNvSpPr/>
          <p:nvPr/>
        </p:nvSpPr>
        <p:spPr>
          <a:xfrm>
            <a:off x="1801217" y="2209613"/>
            <a:ext cx="6569476" cy="2806130"/>
          </a:xfrm>
          <a:custGeom>
            <a:avLst/>
            <a:gdLst>
              <a:gd name="connsiteX0" fmla="*/ 0 w 6569476"/>
              <a:gd name="connsiteY0" fmla="*/ 2726371 h 2806130"/>
              <a:gd name="connsiteX1" fmla="*/ 852257 w 6569476"/>
              <a:gd name="connsiteY1" fmla="*/ 1110636 h 2806130"/>
              <a:gd name="connsiteX2" fmla="*/ 1882066 w 6569476"/>
              <a:gd name="connsiteY2" fmla="*/ 927 h 2806130"/>
              <a:gd name="connsiteX3" fmla="*/ 3089430 w 6569476"/>
              <a:gd name="connsiteY3" fmla="*/ 1288189 h 2806130"/>
              <a:gd name="connsiteX4" fmla="*/ 4030463 w 6569476"/>
              <a:gd name="connsiteY4" fmla="*/ 2051669 h 2806130"/>
              <a:gd name="connsiteX5" fmla="*/ 5033639 w 6569476"/>
              <a:gd name="connsiteY5" fmla="*/ 2575451 h 2806130"/>
              <a:gd name="connsiteX6" fmla="*/ 6285391 w 6569476"/>
              <a:gd name="connsiteY6" fmla="*/ 2779637 h 2806130"/>
              <a:gd name="connsiteX7" fmla="*/ 6569476 w 6569476"/>
              <a:gd name="connsiteY7" fmla="*/ 2797393 h 28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9476" h="2806130">
                <a:moveTo>
                  <a:pt x="0" y="2726371"/>
                </a:moveTo>
                <a:cubicBezTo>
                  <a:pt x="269289" y="2145624"/>
                  <a:pt x="538579" y="1564877"/>
                  <a:pt x="852257" y="1110636"/>
                </a:cubicBezTo>
                <a:cubicBezTo>
                  <a:pt x="1165935" y="656395"/>
                  <a:pt x="1509204" y="-28665"/>
                  <a:pt x="1882066" y="927"/>
                </a:cubicBezTo>
                <a:cubicBezTo>
                  <a:pt x="2254928" y="30519"/>
                  <a:pt x="2731364" y="946399"/>
                  <a:pt x="3089430" y="1288189"/>
                </a:cubicBezTo>
                <a:cubicBezTo>
                  <a:pt x="3447496" y="1629979"/>
                  <a:pt x="3706428" y="1837125"/>
                  <a:pt x="4030463" y="2051669"/>
                </a:cubicBezTo>
                <a:cubicBezTo>
                  <a:pt x="4354498" y="2266213"/>
                  <a:pt x="4657818" y="2454123"/>
                  <a:pt x="5033639" y="2575451"/>
                </a:cubicBezTo>
                <a:cubicBezTo>
                  <a:pt x="5409460" y="2696779"/>
                  <a:pt x="6029418" y="2742647"/>
                  <a:pt x="6285391" y="2779637"/>
                </a:cubicBezTo>
                <a:cubicBezTo>
                  <a:pt x="6541364" y="2816627"/>
                  <a:pt x="6555420" y="2807010"/>
                  <a:pt x="6569476" y="2797393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2023390" y="2168475"/>
            <a:ext cx="4154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863873" y="2992816"/>
            <a:ext cx="4411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</a:t>
            </a:r>
            <a:endParaRPr lang="en-US" altLang="zh-TW" sz="20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</a:t>
            </a:r>
            <a:endParaRPr lang="en-US" altLang="zh-TW" sz="20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20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endParaRPr lang="en-US" altLang="zh-TW" sz="20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endParaRPr lang="en-US" altLang="zh-TW" sz="20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  <a:endParaRPr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930866" y="1511206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可能是一個比較理想的學習曲線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4517784" y="2015231"/>
            <a:ext cx="665826" cy="825623"/>
          </a:xfrm>
          <a:custGeom>
            <a:avLst/>
            <a:gdLst>
              <a:gd name="connsiteX0" fmla="*/ 665826 w 665826"/>
              <a:gd name="connsiteY0" fmla="*/ 0 h 825623"/>
              <a:gd name="connsiteX1" fmla="*/ 275208 w 665826"/>
              <a:gd name="connsiteY1" fmla="*/ 603682 h 825623"/>
              <a:gd name="connsiteX2" fmla="*/ 0 w 665826"/>
              <a:gd name="connsiteY2" fmla="*/ 825623 h 8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826" h="825623">
                <a:moveTo>
                  <a:pt x="665826" y="0"/>
                </a:moveTo>
                <a:cubicBezTo>
                  <a:pt x="526002" y="233039"/>
                  <a:pt x="386179" y="466078"/>
                  <a:pt x="275208" y="603682"/>
                </a:cubicBezTo>
                <a:cubicBezTo>
                  <a:pt x="164237" y="741286"/>
                  <a:pt x="82118" y="783454"/>
                  <a:pt x="0" y="825623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5508104" y="2426112"/>
            <a:ext cx="31357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影響終身學習的主要因素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意願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金錢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77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77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台灣企業教育訓練費用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/ 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時間成本 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(2013)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378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標題 1"/>
          <p:cNvSpPr txBox="1">
            <a:spLocks/>
          </p:cNvSpPr>
          <p:nvPr/>
        </p:nvSpPr>
        <p:spPr>
          <a:xfrm>
            <a:off x="1468344" y="5502685"/>
            <a:ext cx="6055984" cy="458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14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sz="14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1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14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資訊科技</a:t>
            </a:r>
            <a:r>
              <a:rPr lang="zh-TW" altLang="en-US" sz="1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集團 </a:t>
            </a:r>
            <a:r>
              <a:rPr lang="en-US" altLang="zh-TW" sz="1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(2013.6)</a:t>
            </a:r>
            <a:r>
              <a:rPr lang="zh-TW" altLang="en-US" sz="1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14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580112" y="3645024"/>
            <a:ext cx="3240360" cy="64807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78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台灣企業教育訓練費用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/ 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時間成本 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(2013)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378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標題 1"/>
          <p:cNvSpPr txBox="1">
            <a:spLocks/>
          </p:cNvSpPr>
          <p:nvPr/>
        </p:nvSpPr>
        <p:spPr>
          <a:xfrm>
            <a:off x="1468344" y="5502685"/>
            <a:ext cx="6055984" cy="458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14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sz="14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1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14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資訊科技</a:t>
            </a:r>
            <a:r>
              <a:rPr lang="zh-TW" altLang="en-US" sz="1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集團 </a:t>
            </a:r>
            <a:r>
              <a:rPr lang="en-US" altLang="zh-TW" sz="1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(2013.6)</a:t>
            </a:r>
            <a:r>
              <a:rPr lang="zh-TW" altLang="en-US" sz="14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14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680262" y="1951893"/>
            <a:ext cx="720080" cy="342989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1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79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利用雲端學習的優點</a:t>
            </a:r>
          </a:p>
        </p:txBody>
      </p:sp>
      <p:sp>
        <p:nvSpPr>
          <p:cNvPr id="29" name="矩形 28"/>
          <p:cNvSpPr/>
          <p:nvPr/>
        </p:nvSpPr>
        <p:spPr>
          <a:xfrm>
            <a:off x="1235968" y="836712"/>
            <a:ext cx="79445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免費學習</a:t>
            </a:r>
            <a:endParaRPr lang="zh-TW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250000"/>
              </a:lnSpc>
            </a:pPr>
            <a:r>
              <a:rPr lang="zh-TW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大家都說贊的</a:t>
            </a: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250000"/>
              </a:lnSpc>
            </a:pP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</a:t>
            </a:r>
            <a:r>
              <a:rPr lang="zh-TW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企業都可以藉此方式培訓所有的</a:t>
            </a: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250000"/>
              </a:lnSpc>
            </a:pP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時間不受</a:t>
            </a: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拘束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250000"/>
              </a:lnSpc>
            </a:pP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</a:t>
            </a:r>
            <a:r>
              <a:rPr lang="zh-TW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次數沒有</a:t>
            </a: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自主學習 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 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更有效率的學習</a:t>
            </a:r>
            <a:endParaRPr lang="zh-TW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250000"/>
              </a:lnSpc>
            </a:pPr>
            <a:r>
              <a:rPr lang="zh-TW" altLang="zh-TW" sz="2000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提供同儕交流</a:t>
            </a: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en-US" altLang="zh-TW" sz="2000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2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有公信力的</a:t>
            </a:r>
            <a:r>
              <a:rPr lang="zh-TW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成效評量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收費的服務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  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提升員工學習動力</a:t>
            </a:r>
            <a:endParaRPr lang="zh-TW" altLang="zh-TW" sz="2000" b="1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右大括弧 29"/>
          <p:cNvSpPr/>
          <p:nvPr/>
        </p:nvSpPr>
        <p:spPr>
          <a:xfrm>
            <a:off x="3540224" y="3555684"/>
            <a:ext cx="288032" cy="1763057"/>
          </a:xfrm>
          <a:prstGeom prst="rightBrace">
            <a:avLst>
              <a:gd name="adj1" fmla="val 8333"/>
              <a:gd name="adj2" fmla="val 47654"/>
            </a:avLst>
          </a:prstGeom>
          <a:ln w="38100">
            <a:solidFill>
              <a:srgbClr val="005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853220" y="1087601"/>
            <a:ext cx="382748" cy="325175"/>
            <a:chOff x="9878928" y="4019018"/>
            <a:chExt cx="706136" cy="720841"/>
          </a:xfrm>
        </p:grpSpPr>
        <p:pic>
          <p:nvPicPr>
            <p:cNvPr id="3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向右箭號 3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853220" y="2599769"/>
            <a:ext cx="382748" cy="325175"/>
            <a:chOff x="9878928" y="4019018"/>
            <a:chExt cx="706136" cy="720841"/>
          </a:xfrm>
        </p:grpSpPr>
        <p:pic>
          <p:nvPicPr>
            <p:cNvPr id="35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向右箭號 35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853220" y="1844824"/>
            <a:ext cx="382748" cy="325175"/>
            <a:chOff x="9878928" y="4019018"/>
            <a:chExt cx="706136" cy="720841"/>
          </a:xfrm>
        </p:grpSpPr>
        <p:pic>
          <p:nvPicPr>
            <p:cNvPr id="38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向右箭號 38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853220" y="5624105"/>
            <a:ext cx="382748" cy="325175"/>
            <a:chOff x="9878928" y="4019018"/>
            <a:chExt cx="706136" cy="720841"/>
          </a:xfrm>
        </p:grpSpPr>
        <p:pic>
          <p:nvPicPr>
            <p:cNvPr id="41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向右箭號 41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853220" y="3356992"/>
            <a:ext cx="382748" cy="325175"/>
            <a:chOff x="9878928" y="4019018"/>
            <a:chExt cx="706136" cy="720841"/>
          </a:xfrm>
        </p:grpSpPr>
        <p:pic>
          <p:nvPicPr>
            <p:cNvPr id="44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向右箭號 44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60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比她差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了一些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2495"/>
            <a:ext cx="6053268" cy="519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爆炸 1 6"/>
          <p:cNvSpPr/>
          <p:nvPr/>
        </p:nvSpPr>
        <p:spPr>
          <a:xfrm>
            <a:off x="5846117" y="5701481"/>
            <a:ext cx="2042847" cy="1131620"/>
          </a:xfrm>
          <a:prstGeom prst="irregularSeal1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3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80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理想的企業教育訓練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7544" y="2044199"/>
            <a:ext cx="8352928" cy="3785651"/>
          </a:xfrm>
          <a:prstGeom prst="rect">
            <a:avLst/>
          </a:prstGeom>
          <a:solidFill>
            <a:srgbClr val="005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560" y="2044198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數（小時）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30 - 50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各地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員工均能使用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V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占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用上班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Ｖ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提供教學講義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提供教學影片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 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</a:p>
          <a:p>
            <a:pPr lvl="0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週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追蹤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進度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V</a:t>
            </a:r>
            <a:endParaRPr lang="zh-TW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具公信力的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認證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證書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 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每位員工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費用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完全免錢</a:t>
            </a:r>
            <a:endParaRPr lang="zh-TW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67544" y="1396126"/>
            <a:ext cx="8352928" cy="457279"/>
          </a:xfrm>
          <a:prstGeom prst="roundRect">
            <a:avLst/>
          </a:prstGeom>
          <a:solidFill>
            <a:srgbClr val="005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+mn-ea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461338" y="2564904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61338" y="3068960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61338" y="3501008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endCxn id="16" idx="3"/>
          </p:cNvCxnSpPr>
          <p:nvPr/>
        </p:nvCxnSpPr>
        <p:spPr>
          <a:xfrm>
            <a:off x="461338" y="3933056"/>
            <a:ext cx="8359134" cy="39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61338" y="4437112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67544" y="4869160"/>
            <a:ext cx="8352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61338" y="5301208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81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近乎理想的企業教育訓練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7544" y="2044199"/>
            <a:ext cx="8352928" cy="3785651"/>
          </a:xfrm>
          <a:prstGeom prst="rect">
            <a:avLst/>
          </a:prstGeom>
          <a:solidFill>
            <a:srgbClr val="005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560" y="2044198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數（小時）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30 - 50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各地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員工均能使用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V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占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用上班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Ｖ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提供教學講義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提供教學影片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 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</a:p>
          <a:p>
            <a:pPr lvl="0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週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追蹤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進度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V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（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收費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具公信力的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認證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證書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 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（收費）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每位員工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費用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NT$4,000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– 6,000</a:t>
            </a:r>
            <a:endParaRPr lang="zh-TW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67544" y="1396126"/>
            <a:ext cx="8352928" cy="457279"/>
          </a:xfrm>
          <a:prstGeom prst="roundRect">
            <a:avLst/>
          </a:prstGeom>
          <a:solidFill>
            <a:srgbClr val="005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11179" y="1453271"/>
            <a:ext cx="804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 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企業學習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461338" y="2564904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61338" y="3068960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61338" y="3501008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endCxn id="16" idx="3"/>
          </p:cNvCxnSpPr>
          <p:nvPr/>
        </p:nvCxnSpPr>
        <p:spPr>
          <a:xfrm>
            <a:off x="461338" y="3933056"/>
            <a:ext cx="8359134" cy="39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61338" y="4437112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67544" y="4869160"/>
            <a:ext cx="8352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61338" y="5301208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82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倍以上的學習效益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 / ( 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一半的投資成本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 4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倍以上的報酬率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7544" y="2044199"/>
            <a:ext cx="8352928" cy="3785651"/>
          </a:xfrm>
          <a:prstGeom prst="rect">
            <a:avLst/>
          </a:prstGeom>
          <a:solidFill>
            <a:srgbClr val="005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560" y="2044198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數（小時）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16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（收費）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30 - 50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各地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員工均能使用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X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V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占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用上班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Ｘ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Ｖ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提供教學講義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 V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（收費）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提供教學影片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	 X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</a:p>
          <a:p>
            <a:pPr lvl="0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週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追蹤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進度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X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V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（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收費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具公信力的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認證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證書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 X			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V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（收費）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每位員工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費用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NT$12,000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NT$4,000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– 6,000</a:t>
            </a:r>
            <a:endParaRPr lang="zh-TW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67544" y="1396126"/>
            <a:ext cx="8352928" cy="457279"/>
          </a:xfrm>
          <a:prstGeom prst="roundRect">
            <a:avLst/>
          </a:prstGeom>
          <a:solidFill>
            <a:srgbClr val="005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11179" y="1453271"/>
            <a:ext cx="804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比較項目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 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傳統教育訓練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企業學習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461338" y="2564904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61338" y="3068960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61338" y="3501008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endCxn id="16" idx="3"/>
          </p:cNvCxnSpPr>
          <p:nvPr/>
        </p:nvCxnSpPr>
        <p:spPr>
          <a:xfrm>
            <a:off x="461338" y="3933056"/>
            <a:ext cx="8359134" cy="39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61338" y="4437112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67544" y="4869160"/>
            <a:ext cx="83529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61338" y="5301208"/>
            <a:ext cx="83591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83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640" y="620688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@ 2020  </a:t>
            </a:r>
            <a:r>
              <a:rPr lang="zh-TW" altLang="en-US" sz="2000" b="1" dirty="0">
                <a:solidFill>
                  <a:srgbClr val="005A7C"/>
                </a:solidFill>
                <a:ea typeface="微軟正黑體" panose="020B0604030504040204" pitchFamily="34" charset="-120"/>
              </a:rPr>
              <a:t>在華文世界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, MOOCs  : </a:t>
            </a: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至多用在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10%</a:t>
            </a: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的大學校園課程</a:t>
            </a: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可以讓終身學習及在職教育增加至少一倍以上的學習時間及效益</a:t>
            </a: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en-US" altLang="zh-TW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MOOC 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對終身學習或在職教育的重要性</a:t>
            </a:r>
            <a:r>
              <a:rPr lang="zh-TW" altLang="en-US" sz="2000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應該絕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不亞於其對學校教育的重要性</a:t>
            </a:r>
            <a:endParaRPr lang="en-US" altLang="zh-TW" sz="2000" b="1" u="sng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ts val="2800"/>
              </a:lnSpc>
            </a:pPr>
            <a:endParaRPr lang="en-US" altLang="zh-TW" sz="20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83568" y="1052736"/>
            <a:ext cx="648072" cy="541199"/>
            <a:chOff x="9878928" y="4019018"/>
            <a:chExt cx="706136" cy="720841"/>
          </a:xfrm>
        </p:grpSpPr>
        <p:pic>
          <p:nvPicPr>
            <p:cNvPr id="16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向右箭號 16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83568" y="2492896"/>
            <a:ext cx="648072" cy="541199"/>
            <a:chOff x="9878928" y="4019018"/>
            <a:chExt cx="706136" cy="720841"/>
          </a:xfrm>
        </p:grpSpPr>
        <p:pic>
          <p:nvPicPr>
            <p:cNvPr id="19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向右箭號 19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83568" y="1772816"/>
            <a:ext cx="648072" cy="541199"/>
            <a:chOff x="9878928" y="4019018"/>
            <a:chExt cx="706136" cy="720841"/>
          </a:xfrm>
        </p:grpSpPr>
        <p:pic>
          <p:nvPicPr>
            <p:cNvPr id="2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向右箭號 2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9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84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640" y="620688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@ 2020  </a:t>
            </a:r>
            <a:r>
              <a:rPr lang="zh-TW" altLang="en-US" sz="2000" b="1" dirty="0">
                <a:solidFill>
                  <a:srgbClr val="005A7C"/>
                </a:solidFill>
                <a:ea typeface="微軟正黑體" panose="020B0604030504040204" pitchFamily="34" charset="-120"/>
              </a:rPr>
              <a:t>在華文世界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, MOOCs  : </a:t>
            </a: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至多用在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10%</a:t>
            </a: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的大學校園課程</a:t>
            </a: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可以讓終身學習及在職教育增加至少一倍以上的學習時間及效益</a:t>
            </a: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en-US" altLang="zh-TW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MOOC 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對終身學習或在職教育的重要性</a:t>
            </a:r>
            <a:r>
              <a:rPr lang="zh-TW" altLang="en-US" sz="2000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應該絕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不亞於其對學校教育的重要性</a:t>
            </a:r>
            <a:endParaRPr lang="en-US" altLang="zh-TW" sz="2000" b="1" u="sng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ts val="2800"/>
              </a:lnSpc>
            </a:pPr>
            <a:endParaRPr lang="en-US" altLang="zh-TW" sz="20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83568" y="1052736"/>
            <a:ext cx="648072" cy="541199"/>
            <a:chOff x="9878928" y="4019018"/>
            <a:chExt cx="706136" cy="720841"/>
          </a:xfrm>
        </p:grpSpPr>
        <p:pic>
          <p:nvPicPr>
            <p:cNvPr id="16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向右箭號 16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83568" y="2492896"/>
            <a:ext cx="648072" cy="541199"/>
            <a:chOff x="9878928" y="4019018"/>
            <a:chExt cx="706136" cy="720841"/>
          </a:xfrm>
        </p:grpSpPr>
        <p:pic>
          <p:nvPicPr>
            <p:cNvPr id="19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向右箭號 19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83568" y="1772816"/>
            <a:ext cx="648072" cy="541199"/>
            <a:chOff x="9878928" y="4019018"/>
            <a:chExt cx="706136" cy="720841"/>
          </a:xfrm>
        </p:grpSpPr>
        <p:pic>
          <p:nvPicPr>
            <p:cNvPr id="2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向右箭號 2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672789" y="3861048"/>
            <a:ext cx="785965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學歷代表過去，學力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學習的能力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才代表未來</a:t>
            </a:r>
          </a:p>
        </p:txBody>
      </p:sp>
    </p:spTree>
    <p:extLst>
      <p:ext uri="{BB962C8B-B14F-4D97-AF65-F5344CB8AC3E}">
        <p14:creationId xmlns:p14="http://schemas.microsoft.com/office/powerpoint/2010/main" val="7512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85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640" y="620688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@ 2020  </a:t>
            </a:r>
            <a:r>
              <a:rPr lang="zh-TW" altLang="en-US" sz="2000" b="1" dirty="0">
                <a:solidFill>
                  <a:srgbClr val="005A7C"/>
                </a:solidFill>
                <a:ea typeface="微軟正黑體" panose="020B0604030504040204" pitchFamily="34" charset="-120"/>
              </a:rPr>
              <a:t>在華文世界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, MOOCs  : </a:t>
            </a: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至多用在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10%</a:t>
            </a: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的大學校園課程</a:t>
            </a: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可以讓終身學習及在職教育增加至少一倍以上的學習時間及效益</a:t>
            </a: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en-US" altLang="zh-TW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MOOC 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對終身學習或在職教育的重要性</a:t>
            </a:r>
            <a:r>
              <a:rPr lang="zh-TW" altLang="en-US" sz="2000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應該絕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不亞於其對學校教育的重要性</a:t>
            </a:r>
            <a:endParaRPr lang="en-US" altLang="zh-TW" sz="2000" b="1" u="sng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ts val="2800"/>
              </a:lnSpc>
            </a:pPr>
            <a:endParaRPr lang="en-US" altLang="zh-TW" sz="20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4659" y="4509120"/>
            <a:ext cx="785965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大學畢業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後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40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年的繼續學習將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愈來愈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重要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其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重要性應該不亞於大學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學習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!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83568" y="1052736"/>
            <a:ext cx="648072" cy="541199"/>
            <a:chOff x="9878928" y="4019018"/>
            <a:chExt cx="706136" cy="720841"/>
          </a:xfrm>
        </p:grpSpPr>
        <p:pic>
          <p:nvPicPr>
            <p:cNvPr id="16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向右箭號 16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83568" y="2492896"/>
            <a:ext cx="648072" cy="541199"/>
            <a:chOff x="9878928" y="4019018"/>
            <a:chExt cx="706136" cy="720841"/>
          </a:xfrm>
        </p:grpSpPr>
        <p:pic>
          <p:nvPicPr>
            <p:cNvPr id="19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向右箭號 19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83568" y="1772816"/>
            <a:ext cx="648072" cy="541199"/>
            <a:chOff x="9878928" y="4019018"/>
            <a:chExt cx="706136" cy="720841"/>
          </a:xfrm>
        </p:grpSpPr>
        <p:pic>
          <p:nvPicPr>
            <p:cNvPr id="2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向右箭號 2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672789" y="3861048"/>
            <a:ext cx="785965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學歷代表過去，學力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學習的能力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才代表未來</a:t>
            </a:r>
          </a:p>
        </p:txBody>
      </p:sp>
    </p:spTree>
    <p:extLst>
      <p:ext uri="{BB962C8B-B14F-4D97-AF65-F5344CB8AC3E}">
        <p14:creationId xmlns:p14="http://schemas.microsoft.com/office/powerpoint/2010/main" val="25605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MOOC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endParaRPr lang="zh-TW" altLang="en-US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86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640" y="620688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@ 2020  </a:t>
            </a:r>
            <a:r>
              <a:rPr lang="zh-TW" altLang="en-US" sz="2000" b="1" dirty="0">
                <a:solidFill>
                  <a:srgbClr val="005A7C"/>
                </a:solidFill>
                <a:ea typeface="微軟正黑體" panose="020B0604030504040204" pitchFamily="34" charset="-120"/>
              </a:rPr>
              <a:t>在華文世界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, MOOCs  : </a:t>
            </a: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至多用在</a:t>
            </a:r>
            <a:r>
              <a:rPr lang="en-US" altLang="zh-TW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10%</a:t>
            </a: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的大學校園課程</a:t>
            </a: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ea typeface="微軟正黑體" panose="020B0604030504040204" pitchFamily="34" charset="-120"/>
              </a:rPr>
              <a:t>可以讓終身學習及在職教育增加至少一倍以上的學習時間及效益</a:t>
            </a: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000" b="1" dirty="0" smtClean="0">
              <a:solidFill>
                <a:srgbClr val="005A7C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en-US" altLang="zh-TW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MOOC 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對終身學習或在職教育的重要性</a:t>
            </a:r>
            <a:r>
              <a:rPr lang="zh-TW" altLang="en-US" sz="2000" b="1" u="sng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應該絕</a:t>
            </a:r>
            <a:r>
              <a:rPr lang="zh-TW" altLang="en-US" sz="2000" b="1" u="sng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不亞於其對學校教育的重要性</a:t>
            </a:r>
            <a:endParaRPr lang="en-US" altLang="zh-TW" sz="2000" b="1" u="sng" dirty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ts val="2800"/>
              </a:lnSpc>
            </a:pPr>
            <a:endParaRPr lang="en-US" altLang="zh-TW" sz="20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4659" y="4509120"/>
            <a:ext cx="785965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大學畢業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後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40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年的繼續學習將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愈來愈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重要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其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重要性應該不亞於大學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學習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!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83568" y="1052736"/>
            <a:ext cx="648072" cy="541199"/>
            <a:chOff x="9878928" y="4019018"/>
            <a:chExt cx="706136" cy="720841"/>
          </a:xfrm>
        </p:grpSpPr>
        <p:pic>
          <p:nvPicPr>
            <p:cNvPr id="16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向右箭號 16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83568" y="2492896"/>
            <a:ext cx="648072" cy="541199"/>
            <a:chOff x="9878928" y="4019018"/>
            <a:chExt cx="706136" cy="720841"/>
          </a:xfrm>
        </p:grpSpPr>
        <p:pic>
          <p:nvPicPr>
            <p:cNvPr id="19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向右箭號 19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83568" y="1772816"/>
            <a:ext cx="648072" cy="541199"/>
            <a:chOff x="9878928" y="4019018"/>
            <a:chExt cx="706136" cy="720841"/>
          </a:xfrm>
        </p:grpSpPr>
        <p:pic>
          <p:nvPicPr>
            <p:cNvPr id="22" name="Picture 2" descr="C:\Users\Lee\AppData\Local\Microsoft\Windows\Temporary Internet Files\Content.Outlook\YC8K58K5\Co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928" y="4019018"/>
              <a:ext cx="706136" cy="7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向右箭號 22"/>
            <p:cNvSpPr/>
            <p:nvPr/>
          </p:nvSpPr>
          <p:spPr>
            <a:xfrm>
              <a:off x="10058790" y="4619099"/>
              <a:ext cx="429698" cy="12076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661877" y="5811876"/>
            <a:ext cx="7859651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未來一個國家的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競爭力將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更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多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取決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於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其人民終身學習的能力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!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72789" y="3861048"/>
            <a:ext cx="785965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學歷代表過去，學力 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學習的能力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才代表未來</a:t>
            </a:r>
          </a:p>
        </p:txBody>
      </p:sp>
    </p:spTree>
    <p:extLst>
      <p:ext uri="{BB962C8B-B14F-4D97-AF65-F5344CB8AC3E}">
        <p14:creationId xmlns:p14="http://schemas.microsoft.com/office/powerpoint/2010/main" val="3596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台灣的人口年齡分布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5760640" cy="49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059832" y="1448780"/>
            <a:ext cx="3672408" cy="900100"/>
          </a:xfrm>
          <a:prstGeom prst="rect">
            <a:avLst/>
          </a:prstGeom>
          <a:solidFill>
            <a:srgbClr val="EEE2FA"/>
          </a:solidFill>
          <a:ln>
            <a:solidFill>
              <a:srgbClr val="EEE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800553" y="97544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2010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905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教育資源集中於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在學階段</a:t>
            </a:r>
            <a:endParaRPr lang="zh-TW" altLang="en-US" dirty="0">
              <a:solidFill>
                <a:srgbClr val="005A7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5760640" cy="49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79712" y="1844824"/>
            <a:ext cx="3672408" cy="2448272"/>
          </a:xfrm>
          <a:prstGeom prst="rect">
            <a:avLst/>
          </a:prstGeom>
          <a:solidFill>
            <a:srgbClr val="EEE2FA">
              <a:alpha val="89804"/>
            </a:srgbClr>
          </a:solidFill>
          <a:ln>
            <a:solidFill>
              <a:srgbClr val="EEE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59832" y="1448780"/>
            <a:ext cx="3672408" cy="900100"/>
          </a:xfrm>
          <a:prstGeom prst="rect">
            <a:avLst/>
          </a:prstGeom>
          <a:solidFill>
            <a:srgbClr val="EEE2FA"/>
          </a:solidFill>
          <a:ln>
            <a:solidFill>
              <a:srgbClr val="EEE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436096" y="4365104"/>
            <a:ext cx="3597460" cy="4308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90%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的教育資源注入於此</a:t>
            </a:r>
            <a:endParaRPr lang="en-US" altLang="zh-TW" sz="22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 flipH="1">
            <a:off x="4824028" y="4365104"/>
            <a:ext cx="612068" cy="405169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800553" y="97544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2010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876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教育資源有效擴散的渠道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5760640" cy="49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79712" y="1844824"/>
            <a:ext cx="3672408" cy="2448272"/>
          </a:xfrm>
          <a:prstGeom prst="rect">
            <a:avLst/>
          </a:prstGeom>
          <a:solidFill>
            <a:srgbClr val="EEE2FA">
              <a:alpha val="89804"/>
            </a:srgbClr>
          </a:solidFill>
          <a:ln>
            <a:solidFill>
              <a:srgbClr val="EEE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上箭號圖說文字 3"/>
          <p:cNvSpPr/>
          <p:nvPr/>
        </p:nvSpPr>
        <p:spPr>
          <a:xfrm>
            <a:off x="2771800" y="3284984"/>
            <a:ext cx="936104" cy="115212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82"/>
            </a:avLst>
          </a:prstGeom>
          <a:solidFill>
            <a:srgbClr val="A56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上箭號圖說文字 6"/>
          <p:cNvSpPr/>
          <p:nvPr/>
        </p:nvSpPr>
        <p:spPr>
          <a:xfrm>
            <a:off x="3491880" y="3642827"/>
            <a:ext cx="936104" cy="78989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82"/>
            </a:avLst>
          </a:prstGeom>
          <a:solidFill>
            <a:srgbClr val="A56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上箭號圖說文字 7"/>
          <p:cNvSpPr/>
          <p:nvPr/>
        </p:nvSpPr>
        <p:spPr>
          <a:xfrm>
            <a:off x="2082094" y="2852936"/>
            <a:ext cx="856968" cy="157978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82"/>
            </a:avLst>
          </a:prstGeom>
          <a:solidFill>
            <a:srgbClr val="A56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293471" y="3186292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開放教育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19762" y="3482618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開放教育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39842" y="3770650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開放教育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59832" y="1448780"/>
            <a:ext cx="3672408" cy="900100"/>
          </a:xfrm>
          <a:prstGeom prst="rect">
            <a:avLst/>
          </a:prstGeom>
          <a:solidFill>
            <a:srgbClr val="EEE2FA"/>
          </a:solidFill>
          <a:ln>
            <a:solidFill>
              <a:srgbClr val="EEE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436096" y="4365104"/>
            <a:ext cx="3597460" cy="4308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90%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的教育資源注入於此</a:t>
            </a:r>
            <a:endParaRPr lang="en-US" altLang="zh-TW" sz="22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向右箭號 13"/>
          <p:cNvSpPr/>
          <p:nvPr/>
        </p:nvSpPr>
        <p:spPr>
          <a:xfrm flipH="1">
            <a:off x="4824028" y="4365104"/>
            <a:ext cx="612068" cy="405169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800553" y="97544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2010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647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p. </a:t>
            </a:r>
            <a:fld id="{00836866-C704-45D7-A8B2-00CD928C5F34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58896"/>
            <a:ext cx="7884368" cy="576063"/>
          </a:xfrm>
        </p:spPr>
        <p:txBody>
          <a:bodyPr/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台灣開放式課程聯盟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805318"/>
              </p:ext>
            </p:extLst>
          </p:nvPr>
        </p:nvGraphicFramePr>
        <p:xfrm>
          <a:off x="179512" y="1007606"/>
          <a:ext cx="4767622" cy="299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872393019"/>
              </p:ext>
            </p:extLst>
          </p:nvPr>
        </p:nvGraphicFramePr>
        <p:xfrm>
          <a:off x="4283968" y="2204864"/>
          <a:ext cx="4652722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矩形 7"/>
          <p:cNvSpPr/>
          <p:nvPr/>
        </p:nvSpPr>
        <p:spPr>
          <a:xfrm>
            <a:off x="331158" y="465313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聯盟共有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29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個會員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 </a:t>
            </a:r>
            <a:r>
              <a:rPr lang="en-US" altLang="zh-TW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2014/8)</a:t>
            </a:r>
          </a:p>
          <a:p>
            <a:pPr algn="l">
              <a:lnSpc>
                <a:spcPct val="150000"/>
              </a:lnSpc>
            </a:pP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包括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台大、交大、清大、成大等大學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及東山高中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總共提供</a:t>
            </a: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了近 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1400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門課程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其中近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1000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門為影音課程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TW" altLang="en-US" b="1" dirty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每月合計吸引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b="1" dirty="0" smtClean="0">
                <a:solidFill>
                  <a:srgbClr val="005A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萬人使用</a:t>
            </a:r>
            <a:endParaRPr lang="en-US" altLang="zh-TW" b="1" dirty="0" smtClean="0">
              <a:solidFill>
                <a:srgbClr val="005A7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教育資源有效擴散的渠道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5760640" cy="49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79712" y="1844824"/>
            <a:ext cx="3672408" cy="2448272"/>
          </a:xfrm>
          <a:prstGeom prst="rect">
            <a:avLst/>
          </a:prstGeom>
          <a:solidFill>
            <a:srgbClr val="EEE2FA">
              <a:alpha val="40000"/>
            </a:srgbClr>
          </a:solidFill>
          <a:ln>
            <a:solidFill>
              <a:srgbClr val="EEE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圖說文字 8"/>
          <p:cNvSpPr/>
          <p:nvPr/>
        </p:nvSpPr>
        <p:spPr>
          <a:xfrm>
            <a:off x="2771800" y="3284984"/>
            <a:ext cx="936104" cy="115212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82"/>
            </a:avLst>
          </a:prstGeom>
          <a:solidFill>
            <a:srgbClr val="A56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上箭號圖說文字 9"/>
          <p:cNvSpPr/>
          <p:nvPr/>
        </p:nvSpPr>
        <p:spPr>
          <a:xfrm>
            <a:off x="3491880" y="3642827"/>
            <a:ext cx="936104" cy="78989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82"/>
            </a:avLst>
          </a:prstGeom>
          <a:solidFill>
            <a:srgbClr val="A56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圖說文字 10"/>
          <p:cNvSpPr/>
          <p:nvPr/>
        </p:nvSpPr>
        <p:spPr>
          <a:xfrm>
            <a:off x="2082094" y="2852936"/>
            <a:ext cx="856968" cy="157978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82"/>
            </a:avLst>
          </a:prstGeom>
          <a:solidFill>
            <a:srgbClr val="A56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93471" y="3186292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開放教育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019762" y="3482618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開放教育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739842" y="3770650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開放教育</a:t>
            </a:r>
            <a:endParaRPr lang="zh-TW" altLang="en-US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59832" y="1448780"/>
            <a:ext cx="3672408" cy="900100"/>
          </a:xfrm>
          <a:prstGeom prst="rect">
            <a:avLst/>
          </a:prstGeom>
          <a:solidFill>
            <a:srgbClr val="EEE2FA"/>
          </a:solidFill>
          <a:ln>
            <a:solidFill>
              <a:srgbClr val="EEE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436096" y="4365104"/>
            <a:ext cx="3597460" cy="4308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90%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的教育資源注入於此</a:t>
            </a:r>
            <a:endParaRPr lang="en-US" altLang="zh-TW" sz="22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向右箭號 16"/>
          <p:cNvSpPr/>
          <p:nvPr/>
        </p:nvSpPr>
        <p:spPr>
          <a:xfrm flipH="1">
            <a:off x="4824028" y="4365104"/>
            <a:ext cx="612068" cy="405169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800553" y="97544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2010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468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終身教育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老年學習 ？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5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7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終身教育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老年學習 ？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5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2359"/>
            <a:ext cx="352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 rot="639189">
            <a:off x="1629032" y="927903"/>
            <a:ext cx="64633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1366448" y="1484784"/>
            <a:ext cx="932191" cy="69960"/>
          </a:xfrm>
          <a:custGeom>
            <a:avLst/>
            <a:gdLst>
              <a:gd name="connsiteX0" fmla="*/ 0 w 794479"/>
              <a:gd name="connsiteY0" fmla="*/ 0 h 89941"/>
              <a:gd name="connsiteX1" fmla="*/ 374754 w 794479"/>
              <a:gd name="connsiteY1" fmla="*/ 0 h 89941"/>
              <a:gd name="connsiteX2" fmla="*/ 149902 w 794479"/>
              <a:gd name="connsiteY2" fmla="*/ 89941 h 89941"/>
              <a:gd name="connsiteX3" fmla="*/ 794479 w 794479"/>
              <a:gd name="connsiteY3" fmla="*/ 89941 h 8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479" h="89941">
                <a:moveTo>
                  <a:pt x="0" y="0"/>
                </a:moveTo>
                <a:lnTo>
                  <a:pt x="374754" y="0"/>
                </a:lnTo>
                <a:lnTo>
                  <a:pt x="149902" y="89941"/>
                </a:lnTo>
                <a:lnTo>
                  <a:pt x="794479" y="8994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4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終身教育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隨時可學習，處處要學習，美麗的學習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5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encrypted-tbn3.gstatic.com/images?q=tbn:ANd9GcQoQMEOBt0SWqEGasnQZ5CojBV65i5GoRLp3kp0WS4FMvQjHb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7546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終身教育 </a:t>
            </a:r>
            <a:r>
              <a:rPr lang="en-US" altLang="zh-TW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隨時可學習，處處要學習，帥氣的學習</a:t>
            </a:r>
            <a:endParaRPr lang="zh-TW" altLang="en-US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5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static.ettoday.net/images/537/537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85737"/>
            <a:ext cx="2719783" cy="18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終身教育 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隨時可學習，處處要學習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開心</a:t>
            </a:r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5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1.gstatic.com/images?q=tbn:ANd9GcRjxhZQH6bCtHAhYT-zl1CNNFAN_co-mT-Rvequ0TKMZ9BZuCeY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70640"/>
            <a:ext cx="1080120" cy="1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06780"/>
            <a:ext cx="864202" cy="86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138022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3"/>
            <a:ext cx="1446712" cy="173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終身教育 </a:t>
            </a:r>
            <a:r>
              <a:rPr lang="en-US" altLang="zh-TW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 隨時可學習，處處要學習，開心的學習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5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1.gstatic.com/images?q=tbn:ANd9GcRjxhZQH6bCtHAhYT-zl1CNNFAN_co-mT-Rvequ0TKMZ9BZuCeY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70640"/>
            <a:ext cx="1080120" cy="1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06780"/>
            <a:ext cx="864202" cy="86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138022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3"/>
            <a:ext cx="1446712" cy="173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encrypted-tbn3.gstatic.com/images?q=tbn:ANd9GcQoQMEOBt0SWqEGasnQZ5CojBV65i5GoRLp3kp0WS4FMvQjHb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7546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</a:t>
            </a:r>
            <a:r>
              <a:rPr lang="zh-TW" altLang="en-US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學習是一種生活態度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5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1.gstatic.com/images?q=tbn:ANd9GcRjxhZQH6bCtHAhYT-zl1CNNFAN_co-mT-Rvequ0TKMZ9BZuCeY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70640"/>
            <a:ext cx="1080120" cy="1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06780"/>
            <a:ext cx="864202" cy="86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138022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3"/>
            <a:ext cx="1446712" cy="173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encrypted-tbn3.gstatic.com/images?q=tbn:ANd9GcQoQMEOBt0SWqEGasnQZ5CojBV65i5GoRLp3kp0WS4FMvQjHb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7546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79512" y="4077072"/>
            <a:ext cx="8964488" cy="2517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終身學習是一種生活態度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是一種開心的生活態度</a:t>
            </a:r>
            <a:endParaRPr lang="en-US" altLang="zh-TW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是一種應該從小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培養的生活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態度</a:t>
            </a:r>
            <a:endParaRPr lang="en-US" altLang="zh-TW" sz="2000" b="1" dirty="0" smtClean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開放</a:t>
            </a:r>
            <a:r>
              <a:rPr lang="zh-TW" altLang="en-US" sz="2000" b="1" dirty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教育希望能在這裡做出</a:t>
            </a:r>
            <a:r>
              <a:rPr lang="zh-TW" altLang="en-US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一些重要的貢獻 </a:t>
            </a:r>
            <a:r>
              <a:rPr lang="en-US" altLang="zh-TW" sz="2000" b="1" dirty="0" smtClean="0">
                <a:solidFill>
                  <a:srgbClr val="005A7C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2000" b="1" dirty="0">
              <a:solidFill>
                <a:srgbClr val="005A7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02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009816" y="339078"/>
            <a:ext cx="212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MOOC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的衝擊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692696" y="33907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國外發展概況</a:t>
            </a:r>
          </a:p>
        </p:txBody>
      </p:sp>
      <p:sp>
        <p:nvSpPr>
          <p:cNvPr id="20" name="標題 11"/>
          <p:cNvSpPr>
            <a:spLocks noGrp="1"/>
          </p:cNvSpPr>
          <p:nvPr/>
        </p:nvSpPr>
        <p:spPr bwMode="auto">
          <a:xfrm>
            <a:off x="436321" y="213042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lang="zh-TW" altLang="en-US" smtClean="0"/>
          </a:p>
        </p:txBody>
      </p:sp>
      <p:sp>
        <p:nvSpPr>
          <p:cNvPr id="21" name="標題 11"/>
          <p:cNvSpPr>
            <a:spLocks noGrp="1"/>
          </p:cNvSpPr>
          <p:nvPr/>
        </p:nvSpPr>
        <p:spPr bwMode="auto">
          <a:xfrm>
            <a:off x="436321" y="213042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lang="zh-TW" altLang="en-US" smtClean="0"/>
          </a:p>
        </p:txBody>
      </p:sp>
      <p:sp>
        <p:nvSpPr>
          <p:cNvPr id="22" name="副標題 12"/>
          <p:cNvSpPr>
            <a:spLocks noGrp="1"/>
          </p:cNvSpPr>
          <p:nvPr/>
        </p:nvSpPr>
        <p:spPr>
          <a:xfrm>
            <a:off x="112212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-1692696" y="0"/>
            <a:ext cx="1217948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 dirty="0"/>
          </a:p>
        </p:txBody>
      </p:sp>
      <p:sp>
        <p:nvSpPr>
          <p:cNvPr id="24" name="文字方塊 14"/>
          <p:cNvSpPr txBox="1">
            <a:spLocks noChangeArrowheads="1"/>
          </p:cNvSpPr>
          <p:nvPr/>
        </p:nvSpPr>
        <p:spPr bwMode="auto">
          <a:xfrm rot="20100000">
            <a:off x="2374659" y="2852738"/>
            <a:ext cx="6656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r>
              <a:rPr lang="en-US" altLang="zh-TW" sz="4800" b="1">
                <a:solidFill>
                  <a:srgbClr val="FFFF00"/>
                </a:solidFill>
              </a:rPr>
              <a:t>pen makes progress !</a:t>
            </a:r>
          </a:p>
        </p:txBody>
      </p:sp>
      <p:sp>
        <p:nvSpPr>
          <p:cNvPr id="25" name="文字方塊 15"/>
          <p:cNvSpPr txBox="1">
            <a:spLocks noChangeArrowheads="1"/>
          </p:cNvSpPr>
          <p:nvPr/>
        </p:nvSpPr>
        <p:spPr bwMode="auto">
          <a:xfrm>
            <a:off x="361709" y="620713"/>
            <a:ext cx="4100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bg1"/>
                </a:solidFill>
              </a:rPr>
              <a:t>before internet  ……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26" name="文字方塊 16"/>
          <p:cNvSpPr txBox="1">
            <a:spLocks noChangeArrowheads="1"/>
          </p:cNvSpPr>
          <p:nvPr/>
        </p:nvSpPr>
        <p:spPr bwMode="auto">
          <a:xfrm>
            <a:off x="290271" y="620713"/>
            <a:ext cx="1439863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/>
            <a:r>
              <a:rPr lang="en-US" altLang="zh-TW" sz="3200" b="1" dirty="0" smtClean="0">
                <a:solidFill>
                  <a:schemeClr val="bg1"/>
                </a:solidFill>
              </a:rPr>
              <a:t>before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文字方塊 8"/>
          <p:cNvSpPr txBox="1">
            <a:spLocks noChangeArrowheads="1"/>
          </p:cNvSpPr>
          <p:nvPr/>
        </p:nvSpPr>
        <p:spPr bwMode="auto">
          <a:xfrm rot="20100000">
            <a:off x="4679709" y="3725863"/>
            <a:ext cx="3262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開放促使進步</a:t>
            </a:r>
          </a:p>
        </p:txBody>
      </p:sp>
    </p:spTree>
    <p:extLst>
      <p:ext uri="{BB962C8B-B14F-4D97-AF65-F5344CB8AC3E}">
        <p14:creationId xmlns:p14="http://schemas.microsoft.com/office/powerpoint/2010/main" val="2985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009816" y="339078"/>
            <a:ext cx="212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MOOC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的衝擊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692696" y="33907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國外發展概況</a:t>
            </a:r>
          </a:p>
        </p:txBody>
      </p:sp>
      <p:sp>
        <p:nvSpPr>
          <p:cNvPr id="20" name="標題 11"/>
          <p:cNvSpPr>
            <a:spLocks noGrp="1"/>
          </p:cNvSpPr>
          <p:nvPr/>
        </p:nvSpPr>
        <p:spPr bwMode="auto">
          <a:xfrm>
            <a:off x="436321" y="213042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lang="zh-TW" altLang="en-US" smtClean="0"/>
          </a:p>
        </p:txBody>
      </p:sp>
      <p:sp>
        <p:nvSpPr>
          <p:cNvPr id="21" name="標題 11"/>
          <p:cNvSpPr>
            <a:spLocks noGrp="1"/>
          </p:cNvSpPr>
          <p:nvPr/>
        </p:nvSpPr>
        <p:spPr bwMode="auto">
          <a:xfrm>
            <a:off x="436321" y="213042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lang="zh-TW" altLang="en-US" smtClean="0"/>
          </a:p>
        </p:txBody>
      </p:sp>
      <p:sp>
        <p:nvSpPr>
          <p:cNvPr id="22" name="副標題 12"/>
          <p:cNvSpPr>
            <a:spLocks noGrp="1"/>
          </p:cNvSpPr>
          <p:nvPr/>
        </p:nvSpPr>
        <p:spPr>
          <a:xfrm>
            <a:off x="112212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-1692696" y="0"/>
            <a:ext cx="1217948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 dirty="0"/>
          </a:p>
        </p:txBody>
      </p:sp>
      <p:sp>
        <p:nvSpPr>
          <p:cNvPr id="24" name="文字方塊 14"/>
          <p:cNvSpPr txBox="1">
            <a:spLocks noChangeArrowheads="1"/>
          </p:cNvSpPr>
          <p:nvPr/>
        </p:nvSpPr>
        <p:spPr bwMode="auto">
          <a:xfrm rot="20100000">
            <a:off x="2374659" y="2852738"/>
            <a:ext cx="6656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r>
              <a:rPr lang="en-US" altLang="zh-TW" sz="4800" b="1">
                <a:solidFill>
                  <a:srgbClr val="FFFF00"/>
                </a:solidFill>
              </a:rPr>
              <a:t>pen makes progress !</a:t>
            </a:r>
          </a:p>
        </p:txBody>
      </p:sp>
      <p:sp>
        <p:nvSpPr>
          <p:cNvPr id="25" name="文字方塊 15"/>
          <p:cNvSpPr txBox="1">
            <a:spLocks noChangeArrowheads="1"/>
          </p:cNvSpPr>
          <p:nvPr/>
        </p:nvSpPr>
        <p:spPr bwMode="auto">
          <a:xfrm>
            <a:off x="361709" y="620713"/>
            <a:ext cx="4100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bg1"/>
                </a:solidFill>
              </a:rPr>
              <a:t>before internet  ……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26" name="文字方塊 16"/>
          <p:cNvSpPr txBox="1">
            <a:spLocks noChangeArrowheads="1"/>
          </p:cNvSpPr>
          <p:nvPr/>
        </p:nvSpPr>
        <p:spPr bwMode="auto">
          <a:xfrm>
            <a:off x="290271" y="620713"/>
            <a:ext cx="1439863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/>
            <a:r>
              <a:rPr lang="en-US" altLang="zh-TW" sz="3200" b="1">
                <a:solidFill>
                  <a:schemeClr val="bg1"/>
                </a:solidFill>
              </a:rPr>
              <a:t>after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34" y="3644900"/>
            <a:ext cx="169703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8"/>
          <p:cNvSpPr txBox="1">
            <a:spLocks noChangeArrowheads="1"/>
          </p:cNvSpPr>
          <p:nvPr/>
        </p:nvSpPr>
        <p:spPr bwMode="auto">
          <a:xfrm rot="20100000">
            <a:off x="4679709" y="3725863"/>
            <a:ext cx="3262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開放促使進步</a:t>
            </a:r>
          </a:p>
        </p:txBody>
      </p:sp>
    </p:spTree>
    <p:extLst>
      <p:ext uri="{BB962C8B-B14F-4D97-AF65-F5344CB8AC3E}">
        <p14:creationId xmlns:p14="http://schemas.microsoft.com/office/powerpoint/2010/main" val="6360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24285</TotalTime>
  <Words>4941</Words>
  <Application>Microsoft Office PowerPoint</Application>
  <PresentationFormat>如螢幕大小 (4:3)</PresentationFormat>
  <Paragraphs>996</Paragraphs>
  <Slides>101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101</vt:i4>
      </vt:variant>
    </vt:vector>
  </HeadingPairs>
  <TitlesOfParts>
    <vt:vector size="105" baseType="lpstr">
      <vt:lpstr>Office 佈景主題</vt:lpstr>
      <vt:lpstr>自訂設計</vt:lpstr>
      <vt:lpstr>Microsoft Excel 圖表</vt:lpstr>
      <vt:lpstr>圖表</vt:lpstr>
      <vt:lpstr>PowerPoint 簡報</vt:lpstr>
      <vt:lpstr>PowerPoint 簡報</vt:lpstr>
      <vt:lpstr>2004年的一個深夜 </vt:lpstr>
      <vt:lpstr>2004年的一個深夜 </vt:lpstr>
      <vt:lpstr>2004年的同一個深夜 </vt:lpstr>
      <vt:lpstr>OCW是啥東東? </vt:lpstr>
      <vt:lpstr>交大 OCW 網站檔案下載次數</vt:lpstr>
      <vt:lpstr>比她差了一些</vt:lpstr>
      <vt:lpstr>台灣開放式課程聯盟 </vt:lpstr>
      <vt:lpstr>開放式課程 開放式課程教材 (OpenCourseWare, OCW) </vt:lpstr>
      <vt:lpstr>OCW + 教學互動  MOOC</vt:lpstr>
      <vt:lpstr>OCW + 教學互動 + 免費  MOOC</vt:lpstr>
      <vt:lpstr>MOOCs (磨課師) 是啥東東?</vt:lpstr>
      <vt:lpstr>高等教育開放資源運動 (OCW及MOOC) 發展時間表</vt:lpstr>
      <vt:lpstr>2012年 : MOOC 元年</vt:lpstr>
      <vt:lpstr>2012年 : MOOC 元年</vt:lpstr>
      <vt:lpstr>coursera 開張一年後</vt:lpstr>
      <vt:lpstr>coursera 進入多語文市場</vt:lpstr>
      <vt:lpstr>coursera 大力推展華文市場</vt:lpstr>
      <vt:lpstr>coursera 大力推展華文市場</vt:lpstr>
      <vt:lpstr>全球最大的MOOC網站</vt:lpstr>
      <vt:lpstr>2013年 : 華文MOOC 元年</vt:lpstr>
      <vt:lpstr>風暴真的來了嗎 ？</vt:lpstr>
      <vt:lpstr>風暴真的來了嗎 ？</vt:lpstr>
      <vt:lpstr>風暴真的來了嗎 ？</vt:lpstr>
      <vt:lpstr>風暴真的來了嗎 ？</vt:lpstr>
      <vt:lpstr>MOOC的影響</vt:lpstr>
      <vt:lpstr>MOOC的影響</vt:lpstr>
      <vt:lpstr>MOOC的影響</vt:lpstr>
      <vt:lpstr>MOOC讓它紅了</vt:lpstr>
      <vt:lpstr>翻轉式教學 Flip Classroom</vt:lpstr>
      <vt:lpstr>翻轉式教學是大學網路教學的必然發展</vt:lpstr>
      <vt:lpstr>MOOC讓它紅了</vt:lpstr>
      <vt:lpstr>物理課採取翻轉式教學的例子</vt:lpstr>
      <vt:lpstr>物理(二)翻轉式教學的學生反映 (2007年)</vt:lpstr>
      <vt:lpstr>物理(二)翻轉式教學的學生反映 (2007年)</vt:lpstr>
      <vt:lpstr>學生認為網路教學的優點（2007年未提示選項 ）</vt:lpstr>
      <vt:lpstr>學生都什麼時候看課程錄影 (2007年)</vt:lpstr>
      <vt:lpstr>老師講話的速度跟不上時代了嗎 ? (2014年，上海交大55人班級) </vt:lpstr>
      <vt:lpstr>學生觀看課程錄影比例與班級大小無關</vt:lpstr>
      <vt:lpstr>物理翻轉教學的學習成效</vt:lpstr>
      <vt:lpstr>什麼樣的老師適合翻轉</vt:lpstr>
      <vt:lpstr>什麼樣的老師適合翻轉</vt:lpstr>
      <vt:lpstr>什麼樣的老師適合翻轉</vt:lpstr>
      <vt:lpstr>什麼樣的老師適合翻轉</vt:lpstr>
      <vt:lpstr>什麼樣的老師適合翻轉</vt:lpstr>
      <vt:lpstr>什麼樣的課程適合翻轉</vt:lpstr>
      <vt:lpstr>翻轉的風險</vt:lpstr>
      <vt:lpstr>翻轉後的課堂要做些啥</vt:lpstr>
      <vt:lpstr>翻轉的目的</vt:lpstr>
      <vt:lpstr>中小學課堂適合翻轉嗎?</vt:lpstr>
      <vt:lpstr>中小學課堂適合翻轉嗎?</vt:lpstr>
      <vt:lpstr>高中課堂能翻嗎?</vt:lpstr>
      <vt:lpstr>高中課堂能翻嗎?</vt:lpstr>
      <vt:lpstr>科技進步了，觀念沒進步</vt:lpstr>
      <vt:lpstr>科技進步了，觀念沒進步</vt:lpstr>
      <vt:lpstr>科技進步了，觀念沒進步</vt:lpstr>
      <vt:lpstr>翻轉的重要原則 !</vt:lpstr>
      <vt:lpstr>MOOC的影響</vt:lpstr>
      <vt:lpstr>跨校性的廣泛影響－MOOCs 用於通識教育</vt:lpstr>
      <vt:lpstr>交大的MOOC發展策略</vt:lpstr>
      <vt:lpstr>台灣最主要的磨課師平台</vt:lpstr>
      <vt:lpstr>多樣而精彩的課程</vt:lpstr>
      <vt:lpstr>獨特及領先的MOOC經營模式 !</vt:lpstr>
      <vt:lpstr>MOOC的影響</vt:lpstr>
      <vt:lpstr>誰在使用開放教育資源?</vt:lpstr>
      <vt:lpstr>華文開放教育資源的使用者</vt:lpstr>
      <vt:lpstr>華文開放教育資源的使用者</vt:lpstr>
      <vt:lpstr>華文開放教育資源的使用者</vt:lpstr>
      <vt:lpstr>華文開放教育資源的使用者</vt:lpstr>
      <vt:lpstr>終身學習?</vt:lpstr>
      <vt:lpstr>終身學習?</vt:lpstr>
      <vt:lpstr>終身學習?</vt:lpstr>
      <vt:lpstr>華人不愛終身學習?</vt:lpstr>
      <vt:lpstr>華人不愛終身學習?</vt:lpstr>
      <vt:lpstr>華人不愛終身學習?</vt:lpstr>
      <vt:lpstr>台灣企業教育訓練費用 / 時間成本 (2013) </vt:lpstr>
      <vt:lpstr>台灣企業教育訓練費用 / 時間成本 (2013) </vt:lpstr>
      <vt:lpstr>利用雲端學習的優點</vt:lpstr>
      <vt:lpstr>理想的企業教育訓練 </vt:lpstr>
      <vt:lpstr>近乎理想的企業教育訓練 </vt:lpstr>
      <vt:lpstr>(2倍以上的學習效益) / ( 一半的投資成本)  4倍以上的報酬率 </vt:lpstr>
      <vt:lpstr>MOOC發展的影響</vt:lpstr>
      <vt:lpstr>MOOC發展的影響</vt:lpstr>
      <vt:lpstr>MOOC發展的影響</vt:lpstr>
      <vt:lpstr>MOOC發展的影響</vt:lpstr>
      <vt:lpstr>台灣的人口年齡分布</vt:lpstr>
      <vt:lpstr>教育資源集中於在學階段</vt:lpstr>
      <vt:lpstr>教育資源有效擴散的渠道</vt:lpstr>
      <vt:lpstr>教育資源有效擴散的渠道</vt:lpstr>
      <vt:lpstr>終身教育 = 老年學習 ？</vt:lpstr>
      <vt:lpstr>終身教育 = 老年學習 ？</vt:lpstr>
      <vt:lpstr>終身教育 = 隨時可學習，處處要學習，美麗的學習</vt:lpstr>
      <vt:lpstr>終身教育 = 隨時可學習，處處要學習，帥氣的學習</vt:lpstr>
      <vt:lpstr>終身教育 = 隨時可學習，處處要學習，開心的學習</vt:lpstr>
      <vt:lpstr>終身教育 = 隨時可學習，處處要學習，開心的學習</vt:lpstr>
      <vt:lpstr>終身學習是一種生活態度</vt:lpstr>
      <vt:lpstr>PowerPoint 簡報</vt:lpstr>
      <vt:lpstr>PowerPoint 簡報</vt:lpstr>
      <vt:lpstr>又去google了一下 !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</dc:creator>
  <cp:lastModifiedBy>Lee</cp:lastModifiedBy>
  <cp:revision>671</cp:revision>
  <cp:lastPrinted>2015-02-23T12:56:36Z</cp:lastPrinted>
  <dcterms:created xsi:type="dcterms:W3CDTF">2012-09-15T15:52:04Z</dcterms:created>
  <dcterms:modified xsi:type="dcterms:W3CDTF">2015-02-23T12:57:53Z</dcterms:modified>
</cp:coreProperties>
</file>